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7" r:id="rId4"/>
    <p:sldId id="313" r:id="rId5"/>
    <p:sldId id="314" r:id="rId6"/>
    <p:sldId id="315" r:id="rId7"/>
    <p:sldId id="298" r:id="rId8"/>
    <p:sldId id="299" r:id="rId9"/>
    <p:sldId id="300" r:id="rId10"/>
    <p:sldId id="306" r:id="rId11"/>
    <p:sldId id="301" r:id="rId12"/>
    <p:sldId id="304" r:id="rId13"/>
    <p:sldId id="305" r:id="rId14"/>
    <p:sldId id="258" r:id="rId15"/>
    <p:sldId id="260" r:id="rId16"/>
    <p:sldId id="259" r:id="rId17"/>
    <p:sldId id="257" r:id="rId18"/>
    <p:sldId id="262" r:id="rId19"/>
    <p:sldId id="264" r:id="rId20"/>
    <p:sldId id="265" r:id="rId21"/>
    <p:sldId id="266" r:id="rId22"/>
    <p:sldId id="267" r:id="rId23"/>
    <p:sldId id="268" r:id="rId24"/>
    <p:sldId id="273" r:id="rId25"/>
    <p:sldId id="272" r:id="rId26"/>
    <p:sldId id="269" r:id="rId27"/>
    <p:sldId id="270" r:id="rId28"/>
    <p:sldId id="271" r:id="rId29"/>
    <p:sldId id="274" r:id="rId30"/>
    <p:sldId id="302" r:id="rId31"/>
    <p:sldId id="317" r:id="rId32"/>
    <p:sldId id="318" r:id="rId33"/>
    <p:sldId id="319" r:id="rId34"/>
    <p:sldId id="320" r:id="rId35"/>
    <p:sldId id="321" r:id="rId36"/>
    <p:sldId id="307" r:id="rId37"/>
    <p:sldId id="325" r:id="rId38"/>
    <p:sldId id="308" r:id="rId39"/>
    <p:sldId id="312" r:id="rId40"/>
    <p:sldId id="261" r:id="rId41"/>
    <p:sldId id="323" r:id="rId42"/>
    <p:sldId id="324" r:id="rId43"/>
    <p:sldId id="316" r:id="rId44"/>
    <p:sldId id="263" r:id="rId45"/>
    <p:sldId id="310" r:id="rId46"/>
    <p:sldId id="275" r:id="rId47"/>
    <p:sldId id="282" r:id="rId48"/>
    <p:sldId id="285" r:id="rId49"/>
    <p:sldId id="284" r:id="rId50"/>
    <p:sldId id="283" r:id="rId51"/>
    <p:sldId id="276" r:id="rId52"/>
    <p:sldId id="281" r:id="rId53"/>
    <p:sldId id="277" r:id="rId54"/>
    <p:sldId id="278" r:id="rId55"/>
    <p:sldId id="279" r:id="rId56"/>
    <p:sldId id="289" r:id="rId57"/>
    <p:sldId id="280" r:id="rId58"/>
    <p:sldId id="309" r:id="rId59"/>
    <p:sldId id="290" r:id="rId60"/>
    <p:sldId id="311" r:id="rId61"/>
    <p:sldId id="291" r:id="rId62"/>
    <p:sldId id="286" r:id="rId63"/>
    <p:sldId id="288" r:id="rId64"/>
    <p:sldId id="292" r:id="rId65"/>
    <p:sldId id="293" r:id="rId66"/>
    <p:sldId id="294" r:id="rId67"/>
    <p:sldId id="287" r:id="rId68"/>
    <p:sldId id="295" r:id="rId69"/>
    <p:sldId id="322" r:id="rId70"/>
    <p:sldId id="326" r:id="rId7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78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CA73-DCFA-4142-A5DA-1ABEF23742AD}" type="datetimeFigureOut">
              <a:rPr lang="it-IT" smtClean="0"/>
              <a:t>28/10/2015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CFBD-4145-4746-862A-73A02A669A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759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CA73-DCFA-4142-A5DA-1ABEF23742AD}" type="datetimeFigureOut">
              <a:rPr lang="it-IT" smtClean="0"/>
              <a:t>28/10/2015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CFBD-4145-4746-862A-73A02A669A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6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CA73-DCFA-4142-A5DA-1ABEF23742AD}" type="datetimeFigureOut">
              <a:rPr lang="it-IT" smtClean="0"/>
              <a:t>28/10/2015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CFBD-4145-4746-862A-73A02A669A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66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CA73-DCFA-4142-A5DA-1ABEF23742AD}" type="datetimeFigureOut">
              <a:rPr lang="it-IT" smtClean="0"/>
              <a:t>28/10/2015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CFBD-4145-4746-862A-73A02A669A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85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CA73-DCFA-4142-A5DA-1ABEF23742AD}" type="datetimeFigureOut">
              <a:rPr lang="it-IT" smtClean="0"/>
              <a:t>28/10/2015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CFBD-4145-4746-862A-73A02A669A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17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CA73-DCFA-4142-A5DA-1ABEF23742AD}" type="datetimeFigureOut">
              <a:rPr lang="it-IT" smtClean="0"/>
              <a:t>28/10/2015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CFBD-4145-4746-862A-73A02A669A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71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CA73-DCFA-4142-A5DA-1ABEF23742AD}" type="datetimeFigureOut">
              <a:rPr lang="it-IT" smtClean="0"/>
              <a:t>28/10/2015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CFBD-4145-4746-862A-73A02A669A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664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CA73-DCFA-4142-A5DA-1ABEF23742AD}" type="datetimeFigureOut">
              <a:rPr lang="it-IT" smtClean="0"/>
              <a:t>28/10/2015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CFBD-4145-4746-862A-73A02A669A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CA73-DCFA-4142-A5DA-1ABEF23742AD}" type="datetimeFigureOut">
              <a:rPr lang="it-IT" smtClean="0"/>
              <a:t>28/10/2015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CFBD-4145-4746-862A-73A02A669A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25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CA73-DCFA-4142-A5DA-1ABEF23742AD}" type="datetimeFigureOut">
              <a:rPr lang="it-IT" smtClean="0"/>
              <a:t>28/10/2015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CFBD-4145-4746-862A-73A02A669A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168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CA73-DCFA-4142-A5DA-1ABEF23742AD}" type="datetimeFigureOut">
              <a:rPr lang="it-IT" smtClean="0"/>
              <a:t>28/10/2015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CFBD-4145-4746-862A-73A02A669A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54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3CA73-DCFA-4142-A5DA-1ABEF23742AD}" type="datetimeFigureOut">
              <a:rPr lang="it-IT" smtClean="0"/>
              <a:t>28/10/2015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ACFBD-4145-4746-862A-73A02A669A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4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hardware and software technologies for real-time control in nuclear fusion experiments</a:t>
            </a:r>
            <a:r>
              <a:rPr lang="en-US" b="1" dirty="0" smtClean="0"/>
              <a:t>.</a:t>
            </a:r>
            <a:br>
              <a:rPr lang="en-US" b="1" dirty="0" smtClean="0"/>
            </a:br>
            <a:endParaRPr lang="it-IT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475656" y="2336676"/>
            <a:ext cx="6400800" cy="1752600"/>
          </a:xfrm>
        </p:spPr>
        <p:txBody>
          <a:bodyPr/>
          <a:lstStyle/>
          <a:p>
            <a:r>
              <a:rPr lang="it-IT" dirty="0" smtClean="0"/>
              <a:t>Marco Gottardo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158" y="3212976"/>
            <a:ext cx="42497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8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684584" y="260648"/>
            <a:ext cx="8229600" cy="1143000"/>
          </a:xfrm>
        </p:spPr>
        <p:txBody>
          <a:bodyPr/>
          <a:lstStyle/>
          <a:p>
            <a:r>
              <a:rPr lang="it-IT" dirty="0" smtClean="0"/>
              <a:t>R4 </a:t>
            </a:r>
            <a:r>
              <a:rPr lang="it-IT" dirty="0" err="1"/>
              <a:t>diagnostic</a:t>
            </a:r>
            <a:r>
              <a:rPr lang="it-IT" dirty="0"/>
              <a:t> </a:t>
            </a:r>
            <a:r>
              <a:rPr lang="it-IT" dirty="0" smtClean="0"/>
              <a:t>room. </a:t>
            </a:r>
            <a:r>
              <a:rPr lang="it-IT" dirty="0" err="1"/>
              <a:t>C</a:t>
            </a:r>
            <a:r>
              <a:rPr lang="it-IT" dirty="0" err="1" smtClean="0"/>
              <a:t>ubicles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488831" cy="561662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0"/>
            <a:ext cx="8229600" cy="1143000"/>
          </a:xfrm>
        </p:spPr>
        <p:txBody>
          <a:bodyPr/>
          <a:lstStyle/>
          <a:p>
            <a:r>
              <a:rPr lang="it-IT" dirty="0"/>
              <a:t>R4 </a:t>
            </a:r>
            <a:r>
              <a:rPr lang="en-US" dirty="0"/>
              <a:t>signal cables and </a:t>
            </a:r>
            <a:r>
              <a:rPr lang="en-US" sz="4000" dirty="0"/>
              <a:t>fiber</a:t>
            </a:r>
            <a:r>
              <a:rPr lang="en-US" dirty="0"/>
              <a:t> optics</a:t>
            </a:r>
            <a:endParaRPr lang="it-IT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2882"/>
            <a:ext cx="7488831" cy="5616623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6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540568" y="395423"/>
            <a:ext cx="8229600" cy="1143000"/>
          </a:xfrm>
        </p:spPr>
        <p:txBody>
          <a:bodyPr/>
          <a:lstStyle/>
          <a:p>
            <a:r>
              <a:rPr lang="it-IT" dirty="0" err="1"/>
              <a:t>instrumentation</a:t>
            </a:r>
            <a:r>
              <a:rPr lang="it-IT" dirty="0"/>
              <a:t> for </a:t>
            </a:r>
            <a:r>
              <a:rPr lang="it-IT" dirty="0" err="1"/>
              <a:t>diagnostics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0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diagnostic</a:t>
            </a:r>
            <a:r>
              <a:rPr lang="it-IT" dirty="0"/>
              <a:t> </a:t>
            </a:r>
            <a:r>
              <a:rPr lang="it-IT" dirty="0" smtClean="0"/>
              <a:t>cabinet 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394472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096852"/>
            <a:ext cx="4944134" cy="37081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3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diagnostic</a:t>
            </a:r>
            <a:r>
              <a:rPr lang="it-IT" dirty="0"/>
              <a:t> </a:t>
            </a:r>
            <a:r>
              <a:rPr lang="it-IT" dirty="0" err="1"/>
              <a:t>system</a:t>
            </a:r>
            <a:endParaRPr lang="it-IT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03" y="2786706"/>
            <a:ext cx="2457793" cy="21529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1268760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the </a:t>
            </a:r>
            <a:r>
              <a:rPr lang="en-US" dirty="0" err="1"/>
              <a:t>cubliches</a:t>
            </a:r>
            <a:r>
              <a:rPr lang="en-US" dirty="0"/>
              <a:t> on R4, adjacent to the R5, they are installed old designed RACK, called CAMAC crate</a:t>
            </a:r>
            <a:r>
              <a:rPr lang="en-US" dirty="0" smtClean="0"/>
              <a:t>.</a:t>
            </a:r>
          </a:p>
          <a:p>
            <a:r>
              <a:rPr lang="en-US" dirty="0"/>
              <a:t>in the CAMAC slots are mounted cards based on FPGA technology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755576" y="5301208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Each acquisition board is provided with two separate high speed analog channels. That is synchronized to the experiment via two TTL signals</a:t>
            </a:r>
            <a:r>
              <a:rPr lang="en-US" dirty="0" smtClean="0"/>
              <a:t>, the </a:t>
            </a:r>
            <a:r>
              <a:rPr lang="en-US" dirty="0"/>
              <a:t>clock and the trigger transmitted in fiber </a:t>
            </a:r>
            <a:r>
              <a:rPr lang="en-US" dirty="0" smtClean="0"/>
              <a:t>optic</a:t>
            </a:r>
            <a:r>
              <a:rPr lang="it-IT" dirty="0" smtClean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572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CAMAC </a:t>
            </a:r>
            <a:r>
              <a:rPr lang="it-IT" dirty="0" err="1"/>
              <a:t>c</a:t>
            </a:r>
            <a:r>
              <a:rPr lang="it-IT" dirty="0" err="1" smtClean="0"/>
              <a:t>rate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16888"/>
            <a:ext cx="6912767" cy="518457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2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/>
              <a:t>pulse</a:t>
            </a:r>
            <a:r>
              <a:rPr lang="it-IT" b="1" dirty="0"/>
              <a:t> </a:t>
            </a:r>
            <a:r>
              <a:rPr lang="it-IT" b="1" dirty="0" err="1"/>
              <a:t>phases</a:t>
            </a:r>
            <a:r>
              <a:rPr lang="it-IT" b="1" dirty="0"/>
              <a:t> 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RFX-mod experiment </a:t>
            </a:r>
            <a:r>
              <a:rPr lang="en-US" dirty="0" smtClean="0"/>
              <a:t>of plasma </a:t>
            </a:r>
            <a:r>
              <a:rPr lang="en-US" dirty="0"/>
              <a:t>magnetic confinement </a:t>
            </a:r>
            <a:r>
              <a:rPr lang="en-US" dirty="0" smtClean="0"/>
              <a:t>located </a:t>
            </a:r>
            <a:r>
              <a:rPr lang="en-US" dirty="0"/>
              <a:t>in </a:t>
            </a:r>
            <a:r>
              <a:rPr lang="en-US" dirty="0" smtClean="0"/>
              <a:t>the Ionized </a:t>
            </a:r>
            <a:r>
              <a:rPr lang="en-US" dirty="0"/>
              <a:t>Gas Institute of the National Research Council of Padua is of impulsive nature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The diagnostics connected to the </a:t>
            </a:r>
            <a:r>
              <a:rPr lang="en-US" dirty="0" err="1"/>
              <a:t>toroidal</a:t>
            </a:r>
            <a:r>
              <a:rPr lang="en-US" dirty="0"/>
              <a:t> device are involved by following the steps listed </a:t>
            </a:r>
            <a:r>
              <a:rPr lang="en-US" dirty="0" smtClean="0"/>
              <a:t>below</a:t>
            </a:r>
            <a:r>
              <a:rPr lang="en-US" dirty="0"/>
              <a:t>:</a:t>
            </a:r>
            <a:endParaRPr lang="en-US" dirty="0" smtClean="0"/>
          </a:p>
          <a:p>
            <a:r>
              <a:rPr lang="it-IT" dirty="0" smtClean="0"/>
              <a:t>PRE</a:t>
            </a:r>
            <a:endParaRPr lang="it-IT" dirty="0"/>
          </a:p>
          <a:p>
            <a:pPr lvl="0"/>
            <a:r>
              <a:rPr lang="it-IT" dirty="0" smtClean="0"/>
              <a:t>INI</a:t>
            </a:r>
            <a:endParaRPr lang="it-IT" dirty="0"/>
          </a:p>
          <a:p>
            <a:pPr lvl="0"/>
            <a:r>
              <a:rPr lang="it-IT" dirty="0" smtClean="0"/>
              <a:t>PON</a:t>
            </a:r>
            <a:endParaRPr lang="it-IT" dirty="0"/>
          </a:p>
          <a:p>
            <a:pPr lvl="0"/>
            <a:r>
              <a:rPr lang="it-IT" dirty="0" smtClean="0"/>
              <a:t>PRI/SEC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/>
              <a:t>Pulse</a:t>
            </a:r>
            <a:r>
              <a:rPr lang="it-IT" b="1" dirty="0" smtClean="0"/>
              <a:t> </a:t>
            </a:r>
            <a:r>
              <a:rPr lang="it-IT" b="1" dirty="0" err="1"/>
              <a:t>phases</a:t>
            </a:r>
            <a:r>
              <a:rPr lang="it-IT" b="1" dirty="0"/>
              <a:t> </a:t>
            </a:r>
            <a:endParaRPr lang="it-IT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53" y="1786441"/>
            <a:ext cx="6220694" cy="41534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6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the pulse required 4 stages?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These are necessary from the fact that the experiment has a high number of diagnostics connected to the RFP machine and located in a room </a:t>
            </a:r>
            <a:r>
              <a:rPr lang="en-US" dirty="0" err="1"/>
              <a:t>adiacent</a:t>
            </a:r>
            <a:r>
              <a:rPr lang="en-US" dirty="0"/>
              <a:t> to R5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The torus is located in R5, from which start  an intricate network of signals that pass through </a:t>
            </a:r>
            <a:r>
              <a:rPr lang="en-US" dirty="0" smtClean="0"/>
              <a:t>an </a:t>
            </a:r>
            <a:r>
              <a:rPr lang="en-US" dirty="0"/>
              <a:t>hole in the wall to reach the cabinets in the room R4.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All </a:t>
            </a:r>
            <a:r>
              <a:rPr lang="en-US" dirty="0"/>
              <a:t>diagnostics are setup from the control room where pulse is prepared according to the four steps listed.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58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 </a:t>
            </a:r>
            <a:r>
              <a:rPr lang="it-IT" dirty="0" err="1"/>
              <a:t>phase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This phrase has a duration not predetermined because it depends on the number of instruments involved in the experiment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Typically the time required is 3 to 15 minutes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computer terminals, in the control Room, are connected to the </a:t>
            </a:r>
            <a:r>
              <a:rPr lang="en-US" dirty="0" err="1"/>
              <a:t>MDSplus</a:t>
            </a:r>
            <a:r>
              <a:rPr lang="en-US" dirty="0"/>
              <a:t> system who perform the preparation and synchronization of the all instruments.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RFX </a:t>
            </a:r>
            <a:r>
              <a:rPr lang="it-IT" dirty="0" err="1" smtClean="0"/>
              <a:t>consortium</a:t>
            </a:r>
            <a:r>
              <a:rPr lang="it-IT" dirty="0" smtClean="0"/>
              <a:t>  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49627"/>
            <a:ext cx="6048672" cy="5649041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478" y="0"/>
            <a:ext cx="180452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52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INI </a:t>
            </a:r>
            <a:r>
              <a:rPr lang="it-IT" dirty="0" err="1"/>
              <a:t>phase</a:t>
            </a:r>
            <a:r>
              <a:rPr lang="it-IT" dirty="0"/>
              <a:t> 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about a minute before the pulse signal is sent to all tools that have responded positively to do initialization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</a:t>
            </a:r>
            <a:r>
              <a:rPr lang="en-US" dirty="0"/>
              <a:t>signal is called ARM and puts them on waiting the trigger signal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Received </a:t>
            </a:r>
            <a:r>
              <a:rPr lang="en-US" dirty="0"/>
              <a:t>this they will begin data acquisition</a:t>
            </a:r>
            <a:r>
              <a:rPr lang="it-IT" dirty="0" smtClean="0"/>
              <a:t>. 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PON </a:t>
            </a:r>
            <a:r>
              <a:rPr lang="it-IT" dirty="0" err="1"/>
              <a:t>phase</a:t>
            </a:r>
            <a:r>
              <a:rPr lang="it-IT" dirty="0"/>
              <a:t> 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PON is the abbreviation for Pulse ON.</a:t>
            </a:r>
            <a:br>
              <a:rPr lang="en-US" dirty="0"/>
            </a:br>
            <a:r>
              <a:rPr lang="en-US" dirty="0"/>
              <a:t>It is the phase in which the trigger signal enables data acquisition.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Pri/SEC </a:t>
            </a:r>
            <a:r>
              <a:rPr lang="it-IT" dirty="0" err="1" smtClean="0"/>
              <a:t>phase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 smtClean="0"/>
              <a:t>(</a:t>
            </a:r>
            <a:r>
              <a:rPr lang="it-IT" b="1" dirty="0"/>
              <a:t>PRI</a:t>
            </a:r>
            <a:r>
              <a:rPr lang="it-IT" dirty="0"/>
              <a:t>=</a:t>
            </a:r>
            <a:r>
              <a:rPr lang="it-IT" dirty="0" err="1"/>
              <a:t>primary</a:t>
            </a:r>
            <a:r>
              <a:rPr lang="it-IT" dirty="0"/>
              <a:t> e </a:t>
            </a:r>
            <a:r>
              <a:rPr lang="it-IT" b="1" dirty="0"/>
              <a:t>SEC</a:t>
            </a:r>
            <a:r>
              <a:rPr lang="it-IT" dirty="0"/>
              <a:t>=</a:t>
            </a:r>
            <a:r>
              <a:rPr lang="it-IT" dirty="0" err="1"/>
              <a:t>secondary</a:t>
            </a:r>
            <a:r>
              <a:rPr lang="it-IT" dirty="0"/>
              <a:t>) </a:t>
            </a:r>
            <a:r>
              <a:rPr lang="it-IT" dirty="0" smtClean="0"/>
              <a:t>,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is the stage in which the instruments return or rework data.</a:t>
            </a:r>
            <a:br>
              <a:rPr lang="en-US" dirty="0"/>
            </a:br>
            <a:r>
              <a:rPr lang="en-US" dirty="0"/>
              <a:t>There are two phases because the tools are of two types.</a:t>
            </a:r>
            <a:br>
              <a:rPr lang="en-US" dirty="0"/>
            </a:br>
            <a:r>
              <a:rPr lang="en-US" dirty="0"/>
              <a:t>Tool slow.</a:t>
            </a:r>
            <a:br>
              <a:rPr lang="en-US" dirty="0"/>
            </a:br>
            <a:r>
              <a:rPr lang="en-US" dirty="0"/>
              <a:t>fast tool.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ypically </a:t>
            </a:r>
            <a:r>
              <a:rPr lang="en-US" dirty="0"/>
              <a:t>is the mass of data to process that terminates the response time.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To be put in the tree of traverse the data must be delivered by software tools called dispatcher. This occurs through the phase called </a:t>
            </a:r>
            <a:r>
              <a:rPr lang="en-US" b="1" dirty="0"/>
              <a:t>store</a:t>
            </a:r>
            <a:r>
              <a:rPr lang="en-US" dirty="0"/>
              <a:t>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MDSPlus</a:t>
            </a:r>
            <a:r>
              <a:rPr lang="it-IT" dirty="0" smtClean="0"/>
              <a:t> </a:t>
            </a:r>
            <a:r>
              <a:rPr lang="it-IT" dirty="0" err="1" smtClean="0"/>
              <a:t>concept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It is a non-relational database but hierarchical accessible by authorized research groups inside or outside the institution in which the experiment takes place.</a:t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It </a:t>
            </a:r>
            <a:r>
              <a:rPr lang="en-US" dirty="0"/>
              <a:t>generates a tree whose nodes are impulses.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MDSPlus</a:t>
            </a:r>
            <a:r>
              <a:rPr lang="it-IT" dirty="0" smtClean="0"/>
              <a:t> </a:t>
            </a:r>
            <a:r>
              <a:rPr lang="it-IT" dirty="0" err="1" smtClean="0"/>
              <a:t>tree</a:t>
            </a:r>
            <a:r>
              <a:rPr lang="it-IT" dirty="0" smtClean="0"/>
              <a:t> in RFX.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Per l’esperimento RFX </a:t>
            </a:r>
            <a:r>
              <a:rPr lang="it-IT" dirty="0" err="1" smtClean="0"/>
              <a:t>MDSPlus</a:t>
            </a:r>
            <a:r>
              <a:rPr lang="it-IT" dirty="0" smtClean="0"/>
              <a:t> genera due alberi.</a:t>
            </a:r>
          </a:p>
          <a:p>
            <a:r>
              <a:rPr lang="it-IT" dirty="0" smtClean="0"/>
              <a:t>RFX </a:t>
            </a:r>
            <a:r>
              <a:rPr lang="it-IT" dirty="0" smtClean="0"/>
              <a:t>(</a:t>
            </a:r>
            <a:r>
              <a:rPr lang="it-IT" dirty="0" err="1"/>
              <a:t>historic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pulses</a:t>
            </a:r>
            <a:r>
              <a:rPr lang="it-IT" dirty="0" smtClean="0"/>
              <a:t>)</a:t>
            </a:r>
            <a:endParaRPr lang="it-IT" dirty="0" smtClean="0"/>
          </a:p>
          <a:p>
            <a:r>
              <a:rPr lang="it-IT" dirty="0" smtClean="0"/>
              <a:t>RFX-</a:t>
            </a:r>
            <a:r>
              <a:rPr lang="it-IT" dirty="0" err="1" smtClean="0"/>
              <a:t>run</a:t>
            </a:r>
            <a:r>
              <a:rPr lang="it-IT" dirty="0" smtClean="0"/>
              <a:t> </a:t>
            </a:r>
            <a:r>
              <a:rPr lang="it-IT" dirty="0" smtClean="0"/>
              <a:t>(</a:t>
            </a:r>
            <a:r>
              <a:rPr lang="en-US" dirty="0"/>
              <a:t>Data stored h24 with technical measures, the baking, etc.</a:t>
            </a:r>
            <a:r>
              <a:rPr lang="it-IT" dirty="0" smtClean="0"/>
              <a:t>).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4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MDSPlus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It prepares the system for reception and storage of data initially creating a new node. This is done by taking a form prepared with node number of -1, which functions as a template, to which is referred to by the name of </a:t>
            </a:r>
            <a:r>
              <a:rPr lang="en-US" b="1" dirty="0" smtClean="0"/>
              <a:t>model</a:t>
            </a:r>
            <a:r>
              <a:rPr lang="it-IT" dirty="0" smtClean="0"/>
              <a:t>.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560" y="332656"/>
            <a:ext cx="8229600" cy="1143000"/>
          </a:xfrm>
        </p:spPr>
        <p:txBody>
          <a:bodyPr/>
          <a:lstStyle/>
          <a:p>
            <a:r>
              <a:rPr lang="it-IT" dirty="0" smtClean="0"/>
              <a:t>The -1 model on MDS Plus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Il model -1, </a:t>
            </a:r>
            <a:r>
              <a:rPr lang="en-US" dirty="0"/>
              <a:t>insert the parameters of the experiment I want to parameterize or execute, in essence a new </a:t>
            </a:r>
            <a:r>
              <a:rPr lang="en-US" dirty="0" smtClean="0"/>
              <a:t>pulse</a:t>
            </a:r>
            <a:r>
              <a:rPr lang="it-IT" dirty="0" smtClean="0"/>
              <a:t>.</a:t>
            </a:r>
            <a:endParaRPr lang="it-IT" dirty="0" smtClean="0"/>
          </a:p>
          <a:p>
            <a:pPr marL="0" indent="0">
              <a:buNone/>
            </a:pPr>
            <a:r>
              <a:rPr lang="en-US" dirty="0"/>
              <a:t>Is the staff  in the control room that assigns the number to the current shot</a:t>
            </a:r>
            <a:r>
              <a:rPr lang="it-IT" dirty="0" smtClean="0"/>
              <a:t>.</a:t>
            </a: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509120"/>
            <a:ext cx="5210903" cy="144800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2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560" y="260648"/>
            <a:ext cx="8229600" cy="1143000"/>
          </a:xfrm>
        </p:spPr>
        <p:txBody>
          <a:bodyPr/>
          <a:lstStyle/>
          <a:p>
            <a:r>
              <a:rPr lang="it-IT" dirty="0" smtClean="0"/>
              <a:t>New </a:t>
            </a:r>
            <a:r>
              <a:rPr lang="it-IT" dirty="0" err="1" smtClean="0"/>
              <a:t>pulse</a:t>
            </a:r>
            <a:r>
              <a:rPr lang="it-IT" dirty="0" smtClean="0"/>
              <a:t> (Control room)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In RFX, </a:t>
            </a:r>
            <a:r>
              <a:rPr lang="en-US" dirty="0"/>
              <a:t>to perform a new impetus must be present in the control room 4 figures, who play the roles of </a:t>
            </a:r>
            <a:r>
              <a:rPr lang="it-IT" dirty="0" smtClean="0"/>
              <a:t>:</a:t>
            </a:r>
            <a:endParaRPr lang="it-IT" dirty="0" smtClean="0"/>
          </a:p>
          <a:p>
            <a:r>
              <a:rPr lang="it-IT" dirty="0" smtClean="0"/>
              <a:t>C.S. </a:t>
            </a:r>
            <a:r>
              <a:rPr lang="it-IT" dirty="0" err="1"/>
              <a:t>scientific</a:t>
            </a:r>
            <a:r>
              <a:rPr lang="it-IT" dirty="0"/>
              <a:t> c</a:t>
            </a:r>
            <a:r>
              <a:rPr lang="it-IT" dirty="0" smtClean="0"/>
              <a:t>oordinator</a:t>
            </a:r>
          </a:p>
          <a:p>
            <a:r>
              <a:rPr lang="it-IT" dirty="0" smtClean="0"/>
              <a:t>S.L.  </a:t>
            </a:r>
            <a:r>
              <a:rPr lang="it-IT" dirty="0" err="1" smtClean="0"/>
              <a:t>scientific</a:t>
            </a:r>
            <a:r>
              <a:rPr lang="it-IT" dirty="0" smtClean="0"/>
              <a:t> </a:t>
            </a:r>
            <a:r>
              <a:rPr lang="it-IT" dirty="0"/>
              <a:t>leader </a:t>
            </a:r>
            <a:endParaRPr lang="it-IT" dirty="0" smtClean="0"/>
          </a:p>
          <a:p>
            <a:r>
              <a:rPr lang="it-IT" dirty="0" smtClean="0"/>
              <a:t>R.T. </a:t>
            </a:r>
            <a:r>
              <a:rPr lang="it-IT" dirty="0" err="1"/>
              <a:t>technical</a:t>
            </a:r>
            <a:r>
              <a:rPr lang="it-IT" dirty="0"/>
              <a:t> </a:t>
            </a:r>
            <a:r>
              <a:rPr lang="it-IT" dirty="0" smtClean="0"/>
              <a:t>manager  (responsabile tecnico)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395423"/>
            <a:ext cx="8229600" cy="1143000"/>
          </a:xfrm>
        </p:spPr>
        <p:txBody>
          <a:bodyPr/>
          <a:lstStyle/>
          <a:p>
            <a:r>
              <a:rPr lang="it-IT" dirty="0"/>
              <a:t>New </a:t>
            </a:r>
            <a:r>
              <a:rPr lang="it-IT" dirty="0" err="1"/>
              <a:t>pulse</a:t>
            </a:r>
            <a:r>
              <a:rPr lang="it-IT" dirty="0"/>
              <a:t> (Control room)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/>
              <a:t>Si avviano le tre fasi di predisposizione, a tutti gli effetti i parametri impostati nel </a:t>
            </a:r>
            <a:r>
              <a:rPr lang="it-IT" dirty="0" err="1"/>
              <a:t>template</a:t>
            </a:r>
            <a:r>
              <a:rPr lang="it-IT" dirty="0"/>
              <a:t> -1 verranno passati all’impulso reale che sta per essere eseguito:</a:t>
            </a:r>
          </a:p>
          <a:p>
            <a:pPr lvl="0"/>
            <a:r>
              <a:rPr lang="it-IT" b="1" dirty="0"/>
              <a:t>Clock mode</a:t>
            </a:r>
            <a:r>
              <a:rPr lang="it-IT" dirty="0"/>
              <a:t> -&gt; </a:t>
            </a:r>
            <a:r>
              <a:rPr lang="en-US" dirty="0"/>
              <a:t>It must be indicated whether internal or external, in the case of internal must indicate the sampling </a:t>
            </a:r>
            <a:r>
              <a:rPr lang="en-US" dirty="0" smtClean="0"/>
              <a:t>frequency </a:t>
            </a:r>
            <a:r>
              <a:rPr lang="it-IT" dirty="0" smtClean="0"/>
              <a:t>(</a:t>
            </a:r>
            <a:r>
              <a:rPr lang="it-IT" dirty="0" err="1" smtClean="0"/>
              <a:t>frequecy</a:t>
            </a:r>
            <a:r>
              <a:rPr lang="it-IT" dirty="0" smtClean="0"/>
              <a:t> </a:t>
            </a:r>
            <a:r>
              <a:rPr lang="it-IT" dirty="0"/>
              <a:t>sample).</a:t>
            </a:r>
          </a:p>
          <a:p>
            <a:pPr lvl="0"/>
            <a:r>
              <a:rPr lang="it-IT" b="1" dirty="0"/>
              <a:t>Trigger mode</a:t>
            </a:r>
            <a:r>
              <a:rPr lang="it-IT" dirty="0"/>
              <a:t>: </a:t>
            </a:r>
            <a:r>
              <a:rPr lang="en-US" dirty="0"/>
              <a:t>Set as external. It can set </a:t>
            </a:r>
            <a:r>
              <a:rPr lang="en-US" dirty="0" smtClean="0"/>
              <a:t>as software mode</a:t>
            </a:r>
            <a:r>
              <a:rPr lang="it-IT" dirty="0" smtClean="0"/>
              <a:t>.</a:t>
            </a:r>
            <a:endParaRPr lang="it-IT" dirty="0"/>
          </a:p>
          <a:p>
            <a:pPr lvl="0"/>
            <a:r>
              <a:rPr lang="it-IT" b="1" dirty="0" err="1" smtClean="0"/>
              <a:t>Number</a:t>
            </a:r>
            <a:r>
              <a:rPr lang="it-IT" b="1" dirty="0" smtClean="0"/>
              <a:t> of sample </a:t>
            </a:r>
            <a:r>
              <a:rPr lang="en-US" dirty="0"/>
              <a:t>that defines how many samples will be acquired and subsequently stored in the </a:t>
            </a:r>
            <a:r>
              <a:rPr lang="en-US" dirty="0" err="1" smtClean="0"/>
              <a:t>MDSPlus</a:t>
            </a:r>
            <a:r>
              <a:rPr lang="en-US" dirty="0" smtClean="0"/>
              <a:t> tree pulse</a:t>
            </a:r>
            <a:r>
              <a:rPr lang="it-IT" dirty="0" smtClean="0"/>
              <a:t>.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6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acquired</a:t>
            </a:r>
            <a:r>
              <a:rPr lang="it-IT" dirty="0"/>
              <a:t> data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data may be queried / viewed via the </a:t>
            </a:r>
            <a:r>
              <a:rPr lang="en-US" dirty="0" smtClean="0"/>
              <a:t>traverse, </a:t>
            </a:r>
            <a:r>
              <a:rPr lang="en-US" dirty="0"/>
              <a:t>and </a:t>
            </a:r>
            <a:r>
              <a:rPr lang="en-US" dirty="0" err="1"/>
              <a:t>jscope</a:t>
            </a:r>
            <a:r>
              <a:rPr lang="en-US" dirty="0"/>
              <a:t>, having the appearance of </a:t>
            </a:r>
            <a:r>
              <a:rPr lang="en-US" dirty="0" smtClean="0"/>
              <a:t>graphs </a:t>
            </a:r>
            <a:r>
              <a:rPr lang="en-US" dirty="0"/>
              <a:t>can show a high number of curves simultaneously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The main communication protocol is the Ethernet, which enables the insertion of cards </a:t>
            </a:r>
            <a:r>
              <a:rPr lang="en-US" dirty="0" err="1"/>
              <a:t>Redpitaya</a:t>
            </a:r>
            <a:r>
              <a:rPr lang="en-US"/>
              <a:t> as device acquisition.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R5 Machine Room 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55366"/>
            <a:ext cx="6696744" cy="5474497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5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FPGA?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900" b="1" dirty="0" smtClean="0"/>
              <a:t>FPGA </a:t>
            </a:r>
            <a:r>
              <a:rPr lang="en-US" sz="3900" b="1" dirty="0"/>
              <a:t>(Field Programmable Gate Array) </a:t>
            </a:r>
            <a:endParaRPr lang="en-US" sz="3900" b="1" dirty="0" smtClean="0"/>
          </a:p>
          <a:p>
            <a:pPr marL="0" indent="0">
              <a:buNone/>
            </a:pPr>
            <a:r>
              <a:rPr lang="en-US" dirty="0" smtClean="0"/>
              <a:t>It is a </a:t>
            </a:r>
            <a:r>
              <a:rPr lang="en-US" dirty="0" err="1" smtClean="0"/>
              <a:t>tecnology</a:t>
            </a:r>
            <a:r>
              <a:rPr lang="en-US" dirty="0" smtClean="0"/>
              <a:t> which can allows </a:t>
            </a:r>
            <a:r>
              <a:rPr lang="en-US" dirty="0"/>
              <a:t>parallel calculations in real </a:t>
            </a:r>
            <a:r>
              <a:rPr lang="en-US" dirty="0" smtClean="0"/>
              <a:t>time customizing the internal </a:t>
            </a:r>
            <a:r>
              <a:rPr lang="en-US" dirty="0" err="1" smtClean="0"/>
              <a:t>architetture</a:t>
            </a:r>
            <a:r>
              <a:rPr lang="en-US" dirty="0" smtClean="0"/>
              <a:t> by VHDL program.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dirty="0"/>
              <a:t>The main topic of my research program consists in developing </a:t>
            </a:r>
            <a:r>
              <a:rPr lang="en-US" b="1" dirty="0" smtClean="0"/>
              <a:t>a new general purpose </a:t>
            </a:r>
            <a:r>
              <a:rPr lang="en-US" b="1" dirty="0" err="1" smtClean="0"/>
              <a:t>struments</a:t>
            </a:r>
            <a:r>
              <a:rPr lang="en-US" b="1" dirty="0" smtClean="0"/>
              <a:t> to install </a:t>
            </a:r>
            <a:r>
              <a:rPr lang="en-US" b="1" dirty="0"/>
              <a:t>directly on the machine. </a:t>
            </a:r>
          </a:p>
          <a:p>
            <a:pPr marL="0" indent="0">
              <a:buNone/>
            </a:pPr>
            <a:r>
              <a:rPr lang="en-US" dirty="0" smtClean="0"/>
              <a:t>In </a:t>
            </a:r>
            <a:r>
              <a:rPr lang="en-US" dirty="0"/>
              <a:t>particular the developments of this tool will start from the managements of the asynchronous events in a new  configuration for fast ADC .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52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FPGA?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4000" dirty="0"/>
              <a:t>The</a:t>
            </a:r>
            <a:r>
              <a:rPr lang="it-IT" sz="4000" b="1" dirty="0"/>
              <a:t> Field </a:t>
            </a:r>
            <a:r>
              <a:rPr lang="it-IT" sz="4000" b="1" dirty="0" err="1"/>
              <a:t>Programmable</a:t>
            </a:r>
            <a:r>
              <a:rPr lang="it-IT" sz="4000" b="1" dirty="0"/>
              <a:t> Gate Array </a:t>
            </a:r>
            <a:r>
              <a:rPr lang="en-US" sz="4000" dirty="0"/>
              <a:t>are composed of three elements.</a:t>
            </a:r>
          </a:p>
          <a:p>
            <a:pPr marL="1371600" lvl="2" indent="-457200"/>
            <a:r>
              <a:rPr lang="it-IT" sz="4000" b="1" dirty="0" err="1"/>
              <a:t>logic</a:t>
            </a:r>
            <a:r>
              <a:rPr lang="it-IT" sz="4000" b="1" dirty="0"/>
              <a:t> </a:t>
            </a:r>
            <a:r>
              <a:rPr lang="it-IT" sz="4000" b="1" dirty="0" err="1"/>
              <a:t>cells</a:t>
            </a:r>
            <a:endParaRPr lang="it-IT" sz="4000" b="1" dirty="0"/>
          </a:p>
          <a:p>
            <a:pPr marL="1371600" lvl="2" indent="-457200"/>
            <a:r>
              <a:rPr lang="it-IT" sz="4000" b="1" dirty="0"/>
              <a:t>I/O </a:t>
            </a:r>
            <a:r>
              <a:rPr lang="it-IT" sz="4000" b="1" dirty="0" err="1"/>
              <a:t>cell</a:t>
            </a:r>
            <a:endParaRPr lang="it-IT" sz="4000" b="1" dirty="0"/>
          </a:p>
          <a:p>
            <a:pPr marL="1371600" lvl="2" indent="-457200"/>
            <a:r>
              <a:rPr lang="it-IT" sz="4000" b="1" dirty="0" err="1"/>
              <a:t>Interconnection</a:t>
            </a:r>
            <a:r>
              <a:rPr lang="it-IT" sz="4000" b="1" dirty="0"/>
              <a:t> </a:t>
            </a:r>
            <a:r>
              <a:rPr lang="it-IT" sz="4000" b="1" dirty="0" err="1"/>
              <a:t>cells</a:t>
            </a:r>
            <a:r>
              <a:rPr lang="it-IT" sz="4000" b="1" dirty="0"/>
              <a:t>. </a:t>
            </a:r>
          </a:p>
          <a:p>
            <a:r>
              <a:rPr lang="it-IT" sz="4000" dirty="0" err="1"/>
              <a:t>There</a:t>
            </a:r>
            <a:r>
              <a:rPr lang="it-IT" sz="4000" dirty="0"/>
              <a:t> are in </a:t>
            </a:r>
            <a:r>
              <a:rPr lang="it-IT" sz="4000" dirty="0" err="1"/>
              <a:t>addition</a:t>
            </a:r>
            <a:r>
              <a:rPr lang="it-IT" sz="4000" dirty="0"/>
              <a:t> </a:t>
            </a:r>
            <a:r>
              <a:rPr lang="it-IT" sz="4000" dirty="0" err="1"/>
              <a:t>groups</a:t>
            </a:r>
            <a:r>
              <a:rPr lang="it-IT" sz="4000" dirty="0"/>
              <a:t> of </a:t>
            </a:r>
            <a:r>
              <a:rPr lang="it-IT" sz="4000" dirty="0" err="1"/>
              <a:t>internal</a:t>
            </a:r>
            <a:r>
              <a:rPr lang="it-IT" sz="4000" dirty="0"/>
              <a:t> RAM.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61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54056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FPGA: The </a:t>
            </a:r>
            <a:r>
              <a:rPr lang="it-IT" dirty="0" err="1" smtClean="0"/>
              <a:t>logic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3100" dirty="0" err="1"/>
              <a:t>Logic</a:t>
            </a:r>
            <a:r>
              <a:rPr lang="it-IT" sz="3100" dirty="0"/>
              <a:t> </a:t>
            </a:r>
            <a:r>
              <a:rPr lang="it-IT" sz="3100" dirty="0" err="1"/>
              <a:t>cell</a:t>
            </a:r>
            <a:r>
              <a:rPr lang="it-IT" sz="3100" dirty="0"/>
              <a:t> </a:t>
            </a:r>
            <a:r>
              <a:rPr lang="it-IT" sz="3100" dirty="0" err="1"/>
              <a:t>whit</a:t>
            </a:r>
            <a:r>
              <a:rPr lang="it-IT" sz="3100" dirty="0"/>
              <a:t> 4 input Look up </a:t>
            </a:r>
            <a:r>
              <a:rPr lang="it-IT" sz="3100" dirty="0" err="1" smtClean="0"/>
              <a:t>table</a:t>
            </a:r>
            <a:endParaRPr lang="it-IT" sz="31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241595"/>
            <a:ext cx="5544617" cy="545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99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79" y="197768"/>
            <a:ext cx="8229600" cy="1143000"/>
          </a:xfrm>
        </p:spPr>
        <p:txBody>
          <a:bodyPr/>
          <a:lstStyle/>
          <a:p>
            <a:pPr algn="l"/>
            <a:r>
              <a:rPr lang="it-IT" dirty="0"/>
              <a:t>FPGA: The </a:t>
            </a:r>
            <a:r>
              <a:rPr lang="it-IT" dirty="0" smtClean="0"/>
              <a:t>I/O </a:t>
            </a:r>
            <a:r>
              <a:rPr lang="it-IT" dirty="0" err="1" smtClean="0"/>
              <a:t>cell</a:t>
            </a:r>
            <a:endParaRPr lang="it-I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63977"/>
            <a:ext cx="4032448" cy="442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2686987" cy="486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11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/>
              <a:t>FPGA: </a:t>
            </a:r>
            <a:r>
              <a:rPr lang="it-IT" b="1" dirty="0" err="1"/>
              <a:t>Interconnection</a:t>
            </a:r>
            <a:r>
              <a:rPr lang="it-IT" b="1" dirty="0"/>
              <a:t> </a:t>
            </a:r>
            <a:r>
              <a:rPr lang="it-IT" b="1" dirty="0" err="1"/>
              <a:t>cells</a:t>
            </a:r>
            <a:endParaRPr lang="it-I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1280"/>
            <a:ext cx="5112568" cy="51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17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/>
              <a:t>FPGA: </a:t>
            </a:r>
            <a:r>
              <a:rPr lang="it-IT" b="1" dirty="0" smtClean="0"/>
              <a:t>Chip </a:t>
            </a:r>
            <a:r>
              <a:rPr lang="it-IT" b="1" dirty="0" err="1" smtClean="0"/>
              <a:t>concept</a:t>
            </a:r>
            <a:endParaRPr lang="it-IT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58287"/>
            <a:ext cx="4752528" cy="551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3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/>
          <a:lstStyle/>
          <a:p>
            <a:r>
              <a:rPr lang="it-IT" dirty="0" smtClean="0"/>
              <a:t>First ways </a:t>
            </a:r>
            <a:r>
              <a:rPr lang="it-IT" dirty="0"/>
              <a:t>of </a:t>
            </a:r>
            <a:r>
              <a:rPr lang="it-IT" dirty="0" err="1" smtClean="0"/>
              <a:t>realization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FPGA programming based on </a:t>
            </a:r>
            <a:r>
              <a:rPr lang="en-US" dirty="0" smtClean="0"/>
              <a:t>PXI.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422" y="2492896"/>
            <a:ext cx="6019898" cy="370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57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Labview</a:t>
            </a:r>
            <a:r>
              <a:rPr lang="it-IT" dirty="0" smtClean="0"/>
              <a:t> FPGA </a:t>
            </a:r>
            <a:r>
              <a:rPr lang="it-IT" dirty="0" err="1" smtClean="0"/>
              <a:t>program</a:t>
            </a:r>
            <a:r>
              <a:rPr lang="it-IT" dirty="0" smtClean="0"/>
              <a:t> for PXI</a:t>
            </a:r>
            <a:endParaRPr lang="it-IT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02787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91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52536" y="332656"/>
            <a:ext cx="8229600" cy="1143000"/>
          </a:xfrm>
        </p:spPr>
        <p:txBody>
          <a:bodyPr/>
          <a:lstStyle/>
          <a:p>
            <a:r>
              <a:rPr lang="it-IT" dirty="0" smtClean="0"/>
              <a:t>Second ways of </a:t>
            </a:r>
            <a:r>
              <a:rPr lang="it-IT" dirty="0" err="1"/>
              <a:t>realization</a:t>
            </a:r>
            <a:r>
              <a:rPr lang="it-IT" dirty="0"/>
              <a:t>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FPGA programming based on </a:t>
            </a:r>
            <a:r>
              <a:rPr lang="en-US" dirty="0" err="1"/>
              <a:t>RedPitaya</a:t>
            </a:r>
            <a:r>
              <a:rPr lang="en-US" dirty="0" smtClean="0"/>
              <a:t>.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8516"/>
            <a:ext cx="7429832" cy="43751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69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" y="260648"/>
            <a:ext cx="8229600" cy="1143000"/>
          </a:xfrm>
        </p:spPr>
        <p:txBody>
          <a:bodyPr/>
          <a:lstStyle/>
          <a:p>
            <a:r>
              <a:rPr lang="it-IT" dirty="0"/>
              <a:t>Second way </a:t>
            </a:r>
            <a:r>
              <a:rPr lang="it-IT" dirty="0" err="1"/>
              <a:t>permit</a:t>
            </a:r>
            <a:r>
              <a:rPr lang="it-IT" dirty="0"/>
              <a:t> of...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/>
              <a:t>WiFi</a:t>
            </a:r>
            <a:r>
              <a:rPr lang="en-US" dirty="0"/>
              <a:t> capabilities a lot of tools can be </a:t>
            </a:r>
            <a:r>
              <a:rPr lang="en-US" dirty="0" err="1"/>
              <a:t>monted</a:t>
            </a:r>
            <a:r>
              <a:rPr lang="en-US" dirty="0"/>
              <a:t> directly on the machine</a:t>
            </a:r>
            <a:r>
              <a:rPr lang="en-US" dirty="0" smtClean="0"/>
              <a:t>.</a:t>
            </a:r>
          </a:p>
          <a:p>
            <a:r>
              <a:rPr lang="en-US" dirty="0"/>
              <a:t>D</a:t>
            </a:r>
            <a:r>
              <a:rPr lang="en-US" dirty="0" smtClean="0"/>
              <a:t>rastically </a:t>
            </a:r>
            <a:r>
              <a:rPr lang="en-US" dirty="0"/>
              <a:t>reduce the length of the signal cables</a:t>
            </a:r>
            <a:r>
              <a:rPr lang="en-US" dirty="0" smtClean="0"/>
              <a:t>.</a:t>
            </a:r>
          </a:p>
          <a:p>
            <a:r>
              <a:rPr lang="en-US" dirty="0"/>
              <a:t>R</a:t>
            </a:r>
            <a:r>
              <a:rPr lang="en-US" dirty="0" smtClean="0"/>
              <a:t>educe </a:t>
            </a:r>
            <a:r>
              <a:rPr lang="en-US" dirty="0"/>
              <a:t>noise induced in the </a:t>
            </a:r>
            <a:r>
              <a:rPr lang="en-US" dirty="0" smtClean="0"/>
              <a:t>cables.</a:t>
            </a:r>
          </a:p>
          <a:p>
            <a:r>
              <a:rPr lang="en-US" dirty="0" smtClean="0"/>
              <a:t>Reduce </a:t>
            </a:r>
            <a:r>
              <a:rPr lang="en-US" dirty="0"/>
              <a:t>the number and size of the cabinets for diagnostic in R4.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98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look back to 1991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70894"/>
            <a:ext cx="7272807" cy="5454605"/>
          </a:xfrm>
        </p:spPr>
      </p:pic>
    </p:spTree>
    <p:extLst>
      <p:ext uri="{BB962C8B-B14F-4D97-AF65-F5344CB8AC3E}">
        <p14:creationId xmlns:p14="http://schemas.microsoft.com/office/powerpoint/2010/main" val="265044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Redpitaya</a:t>
            </a:r>
            <a:r>
              <a:rPr lang="it-IT" dirty="0" smtClean="0"/>
              <a:t> Layout and </a:t>
            </a:r>
            <a:r>
              <a:rPr lang="it-IT" dirty="0" err="1" smtClean="0"/>
              <a:t>connector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pic>
        <p:nvPicPr>
          <p:cNvPr id="1026" name="Picture 2" descr="C:\NOBACKUP\gottardo\Documenti\RedPitaya\immagini Pitaya\RedPitaya lay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86874" cy="450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3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16632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Redpitaya</a:t>
            </a:r>
            <a:r>
              <a:rPr lang="it-IT" dirty="0" smtClean="0"/>
              <a:t>: </a:t>
            </a:r>
            <a:r>
              <a:rPr lang="it-IT" dirty="0" err="1" smtClean="0"/>
              <a:t>WiFi</a:t>
            </a:r>
            <a:r>
              <a:rPr lang="it-IT" dirty="0" smtClean="0"/>
              <a:t> or Ethernet connection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7708113" cy="5045312"/>
          </a:xfrm>
        </p:spPr>
      </p:pic>
    </p:spTree>
    <p:extLst>
      <p:ext uri="{BB962C8B-B14F-4D97-AF65-F5344CB8AC3E}">
        <p14:creationId xmlns:p14="http://schemas.microsoft.com/office/powerpoint/2010/main" val="3168586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Possible</a:t>
            </a:r>
            <a:r>
              <a:rPr lang="it-IT" dirty="0" smtClean="0"/>
              <a:t> </a:t>
            </a:r>
            <a:r>
              <a:rPr lang="it-IT" dirty="0" err="1" smtClean="0"/>
              <a:t>interface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" y="1628800"/>
            <a:ext cx="4525963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84018"/>
            <a:ext cx="4499992" cy="331719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60296" y="6081949"/>
            <a:ext cx="345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Normal</a:t>
            </a:r>
            <a:r>
              <a:rPr lang="it-IT" dirty="0" smtClean="0"/>
              <a:t> Ethernet </a:t>
            </a:r>
            <a:r>
              <a:rPr lang="it-IT" dirty="0" err="1" smtClean="0"/>
              <a:t>operation</a:t>
            </a:r>
            <a:r>
              <a:rPr lang="it-IT" dirty="0" smtClean="0"/>
              <a:t> on LAN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848059" y="5501305"/>
            <a:ext cx="409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Xbee</a:t>
            </a:r>
            <a:r>
              <a:rPr lang="it-IT" dirty="0" smtClean="0"/>
              <a:t> to create a </a:t>
            </a:r>
            <a:r>
              <a:rPr lang="it-IT" dirty="0" err="1" smtClean="0"/>
              <a:t>grid</a:t>
            </a:r>
            <a:r>
              <a:rPr lang="it-IT" dirty="0" smtClean="0"/>
              <a:t> of </a:t>
            </a:r>
            <a:r>
              <a:rPr lang="it-IT" dirty="0" err="1" smtClean="0"/>
              <a:t>intelligent</a:t>
            </a:r>
            <a:r>
              <a:rPr lang="it-IT" dirty="0" smtClean="0"/>
              <a:t>  </a:t>
            </a:r>
            <a:r>
              <a:rPr lang="it-IT" dirty="0" err="1" smtClean="0"/>
              <a:t>sensor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88917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err="1" smtClean="0"/>
              <a:t>Redpitaya</a:t>
            </a:r>
            <a:r>
              <a:rPr lang="it-IT" dirty="0" smtClean="0"/>
              <a:t> </a:t>
            </a:r>
            <a:r>
              <a:rPr lang="it-IT" dirty="0" err="1" smtClean="0"/>
              <a:t>functional</a:t>
            </a:r>
            <a:r>
              <a:rPr lang="it-IT" dirty="0" smtClean="0"/>
              <a:t> </a:t>
            </a:r>
            <a:r>
              <a:rPr lang="it-IT" dirty="0" err="1" smtClean="0"/>
              <a:t>blocks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32" y="1600200"/>
            <a:ext cx="5296736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2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Interfaccia WEB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39410"/>
            <a:ext cx="8208911" cy="564754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9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67218" cy="994122"/>
          </a:xfrm>
        </p:spPr>
        <p:txBody>
          <a:bodyPr/>
          <a:lstStyle/>
          <a:p>
            <a:r>
              <a:rPr lang="it-IT" dirty="0" smtClean="0"/>
              <a:t>Micro-GT mini 2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88840"/>
            <a:ext cx="6329676" cy="474725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71600" y="1412776"/>
            <a:ext cx="651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is generating a sequence of 8 pulses of the duration of </a:t>
            </a:r>
            <a:r>
              <a:rPr lang="en-US" dirty="0" smtClean="0"/>
              <a:t>20us </a:t>
            </a:r>
            <a:r>
              <a:rPr lang="en-US" dirty="0"/>
              <a:t>each.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6986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TTL trigger </a:t>
            </a:r>
            <a:r>
              <a:rPr lang="it-IT" dirty="0" err="1"/>
              <a:t>interface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1" y="2472337"/>
            <a:ext cx="7611538" cy="278168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9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Pulse</a:t>
            </a:r>
            <a:r>
              <a:rPr lang="it-IT" dirty="0" smtClean="0"/>
              <a:t> </a:t>
            </a:r>
            <a:r>
              <a:rPr lang="it-IT" dirty="0" err="1"/>
              <a:t>sequence</a:t>
            </a:r>
            <a:endParaRPr lang="it-IT" dirty="0"/>
          </a:p>
        </p:txBody>
      </p:sp>
      <p:sp>
        <p:nvSpPr>
          <p:cNvPr id="4" name="Oval 3"/>
          <p:cNvSpPr/>
          <p:nvPr/>
        </p:nvSpPr>
        <p:spPr>
          <a:xfrm>
            <a:off x="3752059" y="1772816"/>
            <a:ext cx="93610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start</a:t>
            </a:r>
            <a:endParaRPr lang="it-IT" dirty="0"/>
          </a:p>
        </p:txBody>
      </p:sp>
      <p:sp>
        <p:nvSpPr>
          <p:cNvPr id="5" name="Rounded Rectangle 4"/>
          <p:cNvSpPr/>
          <p:nvPr/>
        </p:nvSpPr>
        <p:spPr>
          <a:xfrm>
            <a:off x="3449226" y="2636664"/>
            <a:ext cx="169169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setting</a:t>
            </a:r>
            <a:r>
              <a:rPr lang="it-IT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49226" y="3676836"/>
            <a:ext cx="169169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acquisition</a:t>
            </a:r>
            <a:r>
              <a:rPr lang="it-IT" dirty="0"/>
              <a:t> </a:t>
            </a:r>
            <a:r>
              <a:rPr lang="it-IT" dirty="0" err="1"/>
              <a:t>sequence</a:t>
            </a:r>
            <a:endParaRPr lang="it-IT" dirty="0"/>
          </a:p>
        </p:txBody>
      </p:sp>
      <p:sp>
        <p:nvSpPr>
          <p:cNvPr id="7" name="Rounded Rectangle 6"/>
          <p:cNvSpPr/>
          <p:nvPr/>
        </p:nvSpPr>
        <p:spPr>
          <a:xfrm>
            <a:off x="3449226" y="4653136"/>
            <a:ext cx="169169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Data </a:t>
            </a:r>
            <a:r>
              <a:rPr lang="it-IT" dirty="0" err="1"/>
              <a:t>access</a:t>
            </a:r>
            <a:endParaRPr lang="it-IT" dirty="0"/>
          </a:p>
        </p:txBody>
      </p:sp>
      <p:sp>
        <p:nvSpPr>
          <p:cNvPr id="12" name="Oval 11"/>
          <p:cNvSpPr/>
          <p:nvPr/>
        </p:nvSpPr>
        <p:spPr>
          <a:xfrm>
            <a:off x="3809759" y="5618101"/>
            <a:ext cx="89960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Stop</a:t>
            </a:r>
            <a:endParaRPr lang="it-IT" dirty="0"/>
          </a:p>
        </p:txBody>
      </p:sp>
      <p:sp>
        <p:nvSpPr>
          <p:cNvPr id="13" name="Down Arrow 12"/>
          <p:cNvSpPr/>
          <p:nvPr/>
        </p:nvSpPr>
        <p:spPr>
          <a:xfrm>
            <a:off x="4136998" y="2348880"/>
            <a:ext cx="181987" cy="287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Down Arrow 13"/>
          <p:cNvSpPr/>
          <p:nvPr/>
        </p:nvSpPr>
        <p:spPr>
          <a:xfrm>
            <a:off x="4136998" y="3212728"/>
            <a:ext cx="181987" cy="4641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Down Arrow 14"/>
          <p:cNvSpPr/>
          <p:nvPr/>
        </p:nvSpPr>
        <p:spPr>
          <a:xfrm>
            <a:off x="4155739" y="4252900"/>
            <a:ext cx="181007" cy="400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Down Arrow 15"/>
          <p:cNvSpPr/>
          <p:nvPr/>
        </p:nvSpPr>
        <p:spPr>
          <a:xfrm>
            <a:off x="4155739" y="5229200"/>
            <a:ext cx="181007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6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Pulse</a:t>
            </a:r>
            <a:r>
              <a:rPr lang="it-IT" dirty="0" smtClean="0"/>
              <a:t> </a:t>
            </a:r>
            <a:r>
              <a:rPr lang="it-IT" dirty="0" err="1"/>
              <a:t>sequence</a:t>
            </a:r>
            <a:endParaRPr lang="it-IT" dirty="0"/>
          </a:p>
        </p:txBody>
      </p:sp>
      <p:sp>
        <p:nvSpPr>
          <p:cNvPr id="4" name="Oval 3"/>
          <p:cNvSpPr/>
          <p:nvPr/>
        </p:nvSpPr>
        <p:spPr>
          <a:xfrm>
            <a:off x="3752059" y="1772816"/>
            <a:ext cx="93610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start</a:t>
            </a:r>
            <a:endParaRPr lang="it-IT" dirty="0"/>
          </a:p>
        </p:txBody>
      </p:sp>
      <p:sp>
        <p:nvSpPr>
          <p:cNvPr id="5" name="Rounded Rectangle 4"/>
          <p:cNvSpPr/>
          <p:nvPr/>
        </p:nvSpPr>
        <p:spPr>
          <a:xfrm>
            <a:off x="3449226" y="2636664"/>
            <a:ext cx="169169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setting</a:t>
            </a:r>
            <a:r>
              <a:rPr lang="it-IT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49226" y="3676836"/>
            <a:ext cx="169169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acquisition</a:t>
            </a:r>
            <a:r>
              <a:rPr lang="it-IT" dirty="0"/>
              <a:t> </a:t>
            </a:r>
            <a:r>
              <a:rPr lang="it-IT" dirty="0" err="1"/>
              <a:t>sequence</a:t>
            </a:r>
            <a:endParaRPr lang="it-IT" dirty="0"/>
          </a:p>
        </p:txBody>
      </p:sp>
      <p:sp>
        <p:nvSpPr>
          <p:cNvPr id="7" name="Rounded Rectangle 6"/>
          <p:cNvSpPr/>
          <p:nvPr/>
        </p:nvSpPr>
        <p:spPr>
          <a:xfrm>
            <a:off x="3449226" y="4653136"/>
            <a:ext cx="169169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Data </a:t>
            </a:r>
            <a:r>
              <a:rPr lang="it-IT" dirty="0" err="1"/>
              <a:t>access</a:t>
            </a:r>
            <a:endParaRPr lang="it-IT" dirty="0"/>
          </a:p>
        </p:txBody>
      </p:sp>
      <p:sp>
        <p:nvSpPr>
          <p:cNvPr id="12" name="Oval 11"/>
          <p:cNvSpPr/>
          <p:nvPr/>
        </p:nvSpPr>
        <p:spPr>
          <a:xfrm>
            <a:off x="3809759" y="5618101"/>
            <a:ext cx="89960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Stop</a:t>
            </a:r>
            <a:endParaRPr lang="it-IT" dirty="0"/>
          </a:p>
        </p:txBody>
      </p:sp>
      <p:sp>
        <p:nvSpPr>
          <p:cNvPr id="13" name="Down Arrow 12"/>
          <p:cNvSpPr/>
          <p:nvPr/>
        </p:nvSpPr>
        <p:spPr>
          <a:xfrm>
            <a:off x="4136998" y="2348880"/>
            <a:ext cx="181987" cy="287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Down Arrow 13"/>
          <p:cNvSpPr/>
          <p:nvPr/>
        </p:nvSpPr>
        <p:spPr>
          <a:xfrm>
            <a:off x="4136998" y="3212728"/>
            <a:ext cx="181987" cy="4641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Down Arrow 14"/>
          <p:cNvSpPr/>
          <p:nvPr/>
        </p:nvSpPr>
        <p:spPr>
          <a:xfrm>
            <a:off x="4155739" y="4252900"/>
            <a:ext cx="181007" cy="400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Down Arrow 15"/>
          <p:cNvSpPr/>
          <p:nvPr/>
        </p:nvSpPr>
        <p:spPr>
          <a:xfrm>
            <a:off x="4155739" y="5229200"/>
            <a:ext cx="181007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Left Arrow 16"/>
          <p:cNvSpPr/>
          <p:nvPr/>
        </p:nvSpPr>
        <p:spPr>
          <a:xfrm>
            <a:off x="5436096" y="2852564"/>
            <a:ext cx="1512168" cy="1442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39744" y="2672668"/>
            <a:ext cx="230425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/>
              <a:t>jTraverse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Pulse</a:t>
            </a:r>
            <a:r>
              <a:rPr lang="it-IT" dirty="0" smtClean="0"/>
              <a:t> </a:t>
            </a:r>
            <a:r>
              <a:rPr lang="it-IT" dirty="0" err="1"/>
              <a:t>sequence</a:t>
            </a:r>
            <a:endParaRPr lang="it-IT" dirty="0"/>
          </a:p>
        </p:txBody>
      </p:sp>
      <p:sp>
        <p:nvSpPr>
          <p:cNvPr id="4" name="Oval 3"/>
          <p:cNvSpPr/>
          <p:nvPr/>
        </p:nvSpPr>
        <p:spPr>
          <a:xfrm>
            <a:off x="3752059" y="1772816"/>
            <a:ext cx="93610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start</a:t>
            </a:r>
            <a:endParaRPr lang="it-IT" dirty="0"/>
          </a:p>
        </p:txBody>
      </p:sp>
      <p:sp>
        <p:nvSpPr>
          <p:cNvPr id="5" name="Rounded Rectangle 4"/>
          <p:cNvSpPr/>
          <p:nvPr/>
        </p:nvSpPr>
        <p:spPr>
          <a:xfrm>
            <a:off x="3449226" y="2636664"/>
            <a:ext cx="169169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setting</a:t>
            </a:r>
            <a:r>
              <a:rPr lang="it-IT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49226" y="3676836"/>
            <a:ext cx="169169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acquisition</a:t>
            </a:r>
            <a:r>
              <a:rPr lang="it-IT" dirty="0"/>
              <a:t> </a:t>
            </a:r>
            <a:r>
              <a:rPr lang="it-IT" dirty="0" err="1"/>
              <a:t>sequence</a:t>
            </a:r>
            <a:endParaRPr lang="it-IT" dirty="0"/>
          </a:p>
        </p:txBody>
      </p:sp>
      <p:sp>
        <p:nvSpPr>
          <p:cNvPr id="7" name="Rounded Rectangle 6"/>
          <p:cNvSpPr/>
          <p:nvPr/>
        </p:nvSpPr>
        <p:spPr>
          <a:xfrm>
            <a:off x="3449226" y="4653136"/>
            <a:ext cx="169169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Data </a:t>
            </a:r>
            <a:r>
              <a:rPr lang="it-IT" dirty="0" err="1"/>
              <a:t>access</a:t>
            </a:r>
            <a:endParaRPr lang="it-IT" dirty="0"/>
          </a:p>
        </p:txBody>
      </p:sp>
      <p:sp>
        <p:nvSpPr>
          <p:cNvPr id="12" name="Oval 11"/>
          <p:cNvSpPr/>
          <p:nvPr/>
        </p:nvSpPr>
        <p:spPr>
          <a:xfrm>
            <a:off x="3809759" y="5618101"/>
            <a:ext cx="89960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Stop</a:t>
            </a:r>
            <a:endParaRPr lang="it-IT" dirty="0"/>
          </a:p>
        </p:txBody>
      </p:sp>
      <p:sp>
        <p:nvSpPr>
          <p:cNvPr id="13" name="Down Arrow 12"/>
          <p:cNvSpPr/>
          <p:nvPr/>
        </p:nvSpPr>
        <p:spPr>
          <a:xfrm>
            <a:off x="4136998" y="2348880"/>
            <a:ext cx="181987" cy="287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Down Arrow 13"/>
          <p:cNvSpPr/>
          <p:nvPr/>
        </p:nvSpPr>
        <p:spPr>
          <a:xfrm>
            <a:off x="4136998" y="3212728"/>
            <a:ext cx="181987" cy="4641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Down Arrow 14"/>
          <p:cNvSpPr/>
          <p:nvPr/>
        </p:nvSpPr>
        <p:spPr>
          <a:xfrm>
            <a:off x="4155739" y="4252900"/>
            <a:ext cx="181007" cy="400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Down Arrow 15"/>
          <p:cNvSpPr/>
          <p:nvPr/>
        </p:nvSpPr>
        <p:spPr>
          <a:xfrm>
            <a:off x="4155739" y="5229200"/>
            <a:ext cx="181007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Left Arrow 16"/>
          <p:cNvSpPr/>
          <p:nvPr/>
        </p:nvSpPr>
        <p:spPr>
          <a:xfrm>
            <a:off x="5436096" y="2852564"/>
            <a:ext cx="1512168" cy="1442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Left Arrow 17"/>
          <p:cNvSpPr/>
          <p:nvPr/>
        </p:nvSpPr>
        <p:spPr>
          <a:xfrm>
            <a:off x="5452871" y="3892736"/>
            <a:ext cx="1512168" cy="1442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39744" y="2672668"/>
            <a:ext cx="230425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/>
              <a:t>jTraverse</a:t>
            </a:r>
            <a:endParaRPr lang="it-IT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732240" y="3640708"/>
            <a:ext cx="230425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/>
              <a:t>mdstcl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look back to 1991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70894"/>
            <a:ext cx="7272807" cy="5454605"/>
          </a:xfrm>
        </p:spPr>
      </p:pic>
      <p:sp>
        <p:nvSpPr>
          <p:cNvPr id="3" name="Ovale 2"/>
          <p:cNvSpPr/>
          <p:nvPr/>
        </p:nvSpPr>
        <p:spPr>
          <a:xfrm>
            <a:off x="179512" y="1052736"/>
            <a:ext cx="1512168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Marco Gottardo</a:t>
            </a:r>
            <a:endParaRPr lang="it-IT" dirty="0"/>
          </a:p>
        </p:txBody>
      </p:sp>
      <p:sp>
        <p:nvSpPr>
          <p:cNvPr id="5" name="Ovale 4"/>
          <p:cNvSpPr/>
          <p:nvPr/>
        </p:nvSpPr>
        <p:spPr>
          <a:xfrm>
            <a:off x="7380312" y="1220397"/>
            <a:ext cx="1512168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SamuelePoppi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478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Pulse</a:t>
            </a:r>
            <a:r>
              <a:rPr lang="it-IT" dirty="0" smtClean="0"/>
              <a:t> </a:t>
            </a:r>
            <a:r>
              <a:rPr lang="it-IT" dirty="0" err="1"/>
              <a:t>sequence</a:t>
            </a:r>
            <a:endParaRPr lang="it-IT" dirty="0"/>
          </a:p>
        </p:txBody>
      </p:sp>
      <p:sp>
        <p:nvSpPr>
          <p:cNvPr id="4" name="Oval 3"/>
          <p:cNvSpPr/>
          <p:nvPr/>
        </p:nvSpPr>
        <p:spPr>
          <a:xfrm>
            <a:off x="3752059" y="1772816"/>
            <a:ext cx="93610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start</a:t>
            </a:r>
            <a:endParaRPr lang="it-IT" dirty="0"/>
          </a:p>
        </p:txBody>
      </p:sp>
      <p:sp>
        <p:nvSpPr>
          <p:cNvPr id="5" name="Rounded Rectangle 4"/>
          <p:cNvSpPr/>
          <p:nvPr/>
        </p:nvSpPr>
        <p:spPr>
          <a:xfrm>
            <a:off x="3449226" y="2636664"/>
            <a:ext cx="169169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setting</a:t>
            </a:r>
            <a:r>
              <a:rPr lang="it-IT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49226" y="3676836"/>
            <a:ext cx="169169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acquisition</a:t>
            </a:r>
            <a:r>
              <a:rPr lang="it-IT" dirty="0"/>
              <a:t> </a:t>
            </a:r>
            <a:r>
              <a:rPr lang="it-IT" dirty="0" err="1"/>
              <a:t>sequence</a:t>
            </a:r>
            <a:endParaRPr lang="it-IT" dirty="0"/>
          </a:p>
        </p:txBody>
      </p:sp>
      <p:sp>
        <p:nvSpPr>
          <p:cNvPr id="7" name="Rounded Rectangle 6"/>
          <p:cNvSpPr/>
          <p:nvPr/>
        </p:nvSpPr>
        <p:spPr>
          <a:xfrm>
            <a:off x="3449226" y="4653136"/>
            <a:ext cx="169169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Data </a:t>
            </a:r>
            <a:r>
              <a:rPr lang="it-IT" dirty="0" err="1"/>
              <a:t>access</a:t>
            </a:r>
            <a:endParaRPr lang="it-IT" dirty="0"/>
          </a:p>
        </p:txBody>
      </p:sp>
      <p:sp>
        <p:nvSpPr>
          <p:cNvPr id="12" name="Oval 11"/>
          <p:cNvSpPr/>
          <p:nvPr/>
        </p:nvSpPr>
        <p:spPr>
          <a:xfrm>
            <a:off x="3809759" y="5618101"/>
            <a:ext cx="89960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Stop</a:t>
            </a:r>
            <a:endParaRPr lang="it-IT" dirty="0"/>
          </a:p>
        </p:txBody>
      </p:sp>
      <p:sp>
        <p:nvSpPr>
          <p:cNvPr id="13" name="Down Arrow 12"/>
          <p:cNvSpPr/>
          <p:nvPr/>
        </p:nvSpPr>
        <p:spPr>
          <a:xfrm>
            <a:off x="4136998" y="2348880"/>
            <a:ext cx="181987" cy="287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Down Arrow 13"/>
          <p:cNvSpPr/>
          <p:nvPr/>
        </p:nvSpPr>
        <p:spPr>
          <a:xfrm>
            <a:off x="4136998" y="3212728"/>
            <a:ext cx="181987" cy="4641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Down Arrow 14"/>
          <p:cNvSpPr/>
          <p:nvPr/>
        </p:nvSpPr>
        <p:spPr>
          <a:xfrm>
            <a:off x="4155739" y="4252900"/>
            <a:ext cx="181007" cy="400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Down Arrow 15"/>
          <p:cNvSpPr/>
          <p:nvPr/>
        </p:nvSpPr>
        <p:spPr>
          <a:xfrm>
            <a:off x="4155739" y="5229200"/>
            <a:ext cx="181007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Left Arrow 16"/>
          <p:cNvSpPr/>
          <p:nvPr/>
        </p:nvSpPr>
        <p:spPr>
          <a:xfrm>
            <a:off x="5436096" y="2852564"/>
            <a:ext cx="1512168" cy="1442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Left Arrow 17"/>
          <p:cNvSpPr/>
          <p:nvPr/>
        </p:nvSpPr>
        <p:spPr>
          <a:xfrm>
            <a:off x="5452871" y="3892736"/>
            <a:ext cx="1512168" cy="1442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Left Arrow 18"/>
          <p:cNvSpPr/>
          <p:nvPr/>
        </p:nvSpPr>
        <p:spPr>
          <a:xfrm>
            <a:off x="5452871" y="4869036"/>
            <a:ext cx="1512168" cy="1442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39744" y="2672668"/>
            <a:ext cx="230425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/>
              <a:t>jTraverse</a:t>
            </a:r>
            <a:endParaRPr lang="it-IT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732240" y="3640708"/>
            <a:ext cx="230425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/>
              <a:t>mdstcl</a:t>
            </a:r>
            <a:endParaRPr lang="it-IT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839744" y="4653136"/>
            <a:ext cx="230425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/>
              <a:t>jScope</a:t>
            </a:r>
            <a:endParaRPr lang="it-IT" dirty="0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Parameters</a:t>
            </a:r>
            <a:r>
              <a:rPr lang="it-IT" dirty="0" smtClean="0"/>
              <a:t> </a:t>
            </a:r>
            <a:r>
              <a:rPr lang="it-IT" dirty="0" err="1"/>
              <a:t>setting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smtClean="0"/>
              <a:t>New </a:t>
            </a:r>
            <a:r>
              <a:rPr lang="it-IT" dirty="0" err="1" smtClean="0"/>
              <a:t>experiment</a:t>
            </a:r>
            <a:r>
              <a:rPr lang="it-IT" dirty="0" smtClean="0"/>
              <a:t> </a:t>
            </a:r>
            <a:r>
              <a:rPr lang="it-IT" dirty="0" err="1" smtClean="0"/>
              <a:t>node</a:t>
            </a:r>
            <a:endParaRPr lang="it-I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/>
              <a:t>Usando il </a:t>
            </a:r>
            <a:r>
              <a:rPr lang="it-IT" dirty="0" err="1" smtClean="0"/>
              <a:t>Jtraverser</a:t>
            </a:r>
            <a:r>
              <a:rPr lang="it-IT" dirty="0" smtClean="0"/>
              <a:t> creiamo il nuovo nodo ed impostiamo i parametri nel pannello dello strumento virtuale.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At the Linux </a:t>
            </a:r>
            <a:r>
              <a:rPr lang="it-IT" dirty="0" err="1" smtClean="0"/>
              <a:t>prompt</a:t>
            </a:r>
            <a:r>
              <a:rPr lang="it-IT" dirty="0" smtClean="0"/>
              <a:t>: 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[gottardo@ra22]$ </a:t>
            </a:r>
            <a:r>
              <a:rPr lang="it-IT" dirty="0" err="1"/>
              <a:t>jTraverser</a:t>
            </a: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And create a new </a:t>
            </a:r>
            <a:r>
              <a:rPr lang="it-IT" dirty="0" err="1" smtClean="0"/>
              <a:t>experiment</a:t>
            </a:r>
            <a:r>
              <a:rPr lang="it-IT" dirty="0" smtClean="0"/>
              <a:t> </a:t>
            </a:r>
            <a:r>
              <a:rPr lang="it-IT" dirty="0" err="1" smtClean="0"/>
              <a:t>called</a:t>
            </a:r>
            <a:r>
              <a:rPr lang="it-IT" dirty="0" smtClean="0"/>
              <a:t> ‘Test’ with the </a:t>
            </a:r>
            <a:r>
              <a:rPr lang="it-IT" dirty="0" err="1" smtClean="0"/>
              <a:t>shot</a:t>
            </a:r>
            <a:r>
              <a:rPr lang="it-IT" dirty="0" smtClean="0"/>
              <a:t> </a:t>
            </a:r>
            <a:r>
              <a:rPr lang="it-IT" dirty="0" err="1" smtClean="0"/>
              <a:t>number</a:t>
            </a:r>
            <a:r>
              <a:rPr lang="it-IT" dirty="0" smtClean="0"/>
              <a:t> -1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0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Parameters</a:t>
            </a:r>
            <a:r>
              <a:rPr lang="it-IT" dirty="0" smtClean="0"/>
              <a:t> </a:t>
            </a:r>
            <a:r>
              <a:rPr lang="it-IT" dirty="0" err="1"/>
              <a:t>setting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smtClean="0"/>
              <a:t>New </a:t>
            </a:r>
            <a:r>
              <a:rPr lang="it-IT" dirty="0" err="1" smtClean="0"/>
              <a:t>experiment</a:t>
            </a:r>
            <a:r>
              <a:rPr lang="it-IT" dirty="0" smtClean="0"/>
              <a:t> </a:t>
            </a:r>
            <a:r>
              <a:rPr lang="it-IT" dirty="0" err="1" smtClean="0"/>
              <a:t>node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7272808" cy="507292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Setup </a:t>
            </a:r>
            <a:r>
              <a:rPr lang="it-IT" dirty="0" err="1" smtClean="0"/>
              <a:t>virtual</a:t>
            </a:r>
            <a:r>
              <a:rPr lang="it-IT" dirty="0" smtClean="0"/>
              <a:t> </a:t>
            </a:r>
            <a:r>
              <a:rPr lang="it-IT" dirty="0" err="1" smtClean="0"/>
              <a:t>device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41942"/>
            <a:ext cx="3019847" cy="43249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3048426" cy="443927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211960" y="3573016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9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</a:t>
            </a:r>
            <a:r>
              <a:rPr lang="it-IT" dirty="0" err="1" smtClean="0"/>
              <a:t>virtual</a:t>
            </a:r>
            <a:r>
              <a:rPr lang="it-IT" dirty="0" smtClean="0"/>
              <a:t> panel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2" y="1600200"/>
            <a:ext cx="7430775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MDSPlus</a:t>
            </a:r>
            <a:r>
              <a:rPr lang="it-IT" dirty="0" smtClean="0"/>
              <a:t> TCL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59" y="1600200"/>
            <a:ext cx="7116481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acquisition</a:t>
            </a:r>
            <a:r>
              <a:rPr lang="it-IT" dirty="0"/>
              <a:t> </a:t>
            </a:r>
            <a:r>
              <a:rPr lang="it-IT" dirty="0" err="1"/>
              <a:t>sequence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$ </a:t>
            </a:r>
            <a:r>
              <a:rPr lang="it-IT" dirty="0" err="1" smtClean="0"/>
              <a:t>mdstcl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TCL 	&gt; set </a:t>
            </a:r>
            <a:r>
              <a:rPr lang="it-IT" dirty="0" err="1" smtClean="0"/>
              <a:t>tree</a:t>
            </a:r>
            <a:r>
              <a:rPr lang="it-IT" dirty="0" smtClean="0"/>
              <a:t> test</a:t>
            </a:r>
          </a:p>
          <a:p>
            <a:pPr marL="0" indent="0">
              <a:buNone/>
            </a:pPr>
            <a:r>
              <a:rPr lang="it-IT" dirty="0"/>
              <a:t>TCL 	</a:t>
            </a:r>
            <a:r>
              <a:rPr lang="it-IT" dirty="0" smtClean="0"/>
              <a:t>&gt;crea </a:t>
            </a:r>
            <a:r>
              <a:rPr lang="it-IT" dirty="0" err="1" smtClean="0"/>
              <a:t>pulse</a:t>
            </a:r>
            <a:r>
              <a:rPr lang="it-IT" dirty="0" smtClean="0"/>
              <a:t> 2</a:t>
            </a:r>
          </a:p>
          <a:p>
            <a:pPr marL="0" indent="0">
              <a:buNone/>
            </a:pPr>
            <a:r>
              <a:rPr lang="it-IT" dirty="0"/>
              <a:t>TCL 	</a:t>
            </a:r>
            <a:r>
              <a:rPr lang="it-IT" dirty="0" smtClean="0"/>
              <a:t>&gt;set </a:t>
            </a:r>
            <a:r>
              <a:rPr lang="it-IT" dirty="0" err="1" smtClean="0"/>
              <a:t>tree</a:t>
            </a:r>
            <a:r>
              <a:rPr lang="it-IT" dirty="0" smtClean="0"/>
              <a:t>/</a:t>
            </a:r>
            <a:r>
              <a:rPr lang="it-IT" dirty="0" err="1" smtClean="0"/>
              <a:t>shot</a:t>
            </a:r>
            <a:r>
              <a:rPr lang="it-IT" dirty="0" smtClean="0"/>
              <a:t>=2</a:t>
            </a:r>
          </a:p>
          <a:p>
            <a:pPr marL="0" indent="0">
              <a:buNone/>
            </a:pPr>
            <a:r>
              <a:rPr lang="it-IT" dirty="0"/>
              <a:t>TCL 	</a:t>
            </a:r>
            <a:r>
              <a:rPr lang="it-IT" dirty="0" smtClean="0"/>
              <a:t>&gt;do/</a:t>
            </a:r>
            <a:r>
              <a:rPr lang="it-IT" dirty="0" err="1" smtClean="0"/>
              <a:t>method</a:t>
            </a:r>
            <a:r>
              <a:rPr lang="it-IT" dirty="0" smtClean="0"/>
              <a:t> redpitaya1 </a:t>
            </a:r>
            <a:r>
              <a:rPr lang="it-IT" dirty="0" err="1" smtClean="0"/>
              <a:t>init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------------------------------------------------------------</a:t>
            </a:r>
          </a:p>
          <a:p>
            <a:pPr marL="0" indent="0">
              <a:buNone/>
            </a:pPr>
            <a:r>
              <a:rPr lang="en-US" sz="2800" dirty="0" smtClean="0"/>
              <a:t>(system </a:t>
            </a:r>
            <a:r>
              <a:rPr lang="en-US" sz="2800" dirty="0"/>
              <a:t>setup all of the diagnostic instrumentation</a:t>
            </a:r>
            <a:r>
              <a:rPr lang="en-US" sz="2800" dirty="0" smtClean="0"/>
              <a:t>.)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7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Init</a:t>
            </a:r>
            <a:r>
              <a:rPr lang="it-IT" dirty="0" smtClean="0"/>
              <a:t> </a:t>
            </a:r>
            <a:r>
              <a:rPr lang="it-IT" dirty="0" err="1" smtClean="0"/>
              <a:t>diagnostic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1" y="1340768"/>
            <a:ext cx="8515874" cy="511256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0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(the system is waiting for the trigger</a:t>
            </a:r>
            <a:r>
              <a:rPr lang="en-US" dirty="0" smtClean="0"/>
              <a:t>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On the </a:t>
            </a:r>
            <a:r>
              <a:rPr lang="it-IT" dirty="0"/>
              <a:t>control room, the </a:t>
            </a:r>
            <a:r>
              <a:rPr lang="it-IT" dirty="0" err="1"/>
              <a:t>scientific</a:t>
            </a:r>
            <a:r>
              <a:rPr lang="it-IT" dirty="0"/>
              <a:t> leader </a:t>
            </a:r>
            <a:r>
              <a:rPr lang="it-IT" dirty="0" smtClean="0"/>
              <a:t>call:</a:t>
            </a:r>
          </a:p>
          <a:p>
            <a:pPr marL="0" indent="0">
              <a:buNone/>
            </a:pPr>
            <a:r>
              <a:rPr lang="it-IT" dirty="0"/>
              <a:t>S</a:t>
            </a:r>
            <a:r>
              <a:rPr lang="it-IT" dirty="0" smtClean="0"/>
              <a:t>tart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sequence</a:t>
            </a:r>
            <a:r>
              <a:rPr lang="it-IT" dirty="0"/>
              <a:t> </a:t>
            </a:r>
            <a:r>
              <a:rPr lang="it-IT" dirty="0" err="1" smtClean="0"/>
              <a:t>number</a:t>
            </a:r>
            <a:r>
              <a:rPr lang="it-IT" dirty="0" smtClean="0"/>
              <a:t> ’35000’……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en-US" dirty="0"/>
              <a:t>five ... four ... three ... two .. o</a:t>
            </a:r>
            <a:r>
              <a:rPr lang="en-US" dirty="0" smtClean="0"/>
              <a:t>ne..</a:t>
            </a:r>
            <a:r>
              <a:rPr lang="it-IT" dirty="0"/>
              <a:t> zero</a:t>
            </a:r>
            <a:br>
              <a:rPr lang="it-IT" dirty="0"/>
            </a:br>
            <a:endParaRPr lang="it-IT" dirty="0" smtClean="0"/>
          </a:p>
          <a:p>
            <a:pPr marL="0" indent="0">
              <a:buNone/>
            </a:pPr>
            <a:r>
              <a:rPr lang="it-IT" dirty="0"/>
              <a:t>	</a:t>
            </a:r>
            <a:r>
              <a:rPr lang="it-IT" dirty="0" smtClean="0"/>
              <a:t>		</a:t>
            </a:r>
            <a:r>
              <a:rPr lang="it-IT" sz="7200" dirty="0" err="1" smtClean="0"/>
              <a:t>pulse</a:t>
            </a:r>
            <a:r>
              <a:rPr lang="it-IT" sz="7200" dirty="0" smtClean="0"/>
              <a:t> !!!</a:t>
            </a:r>
            <a:endParaRPr lang="it-IT" sz="7200" dirty="0"/>
          </a:p>
        </p:txBody>
      </p:sp>
    </p:spTree>
    <p:extLst>
      <p:ext uri="{BB962C8B-B14F-4D97-AF65-F5344CB8AC3E}">
        <p14:creationId xmlns:p14="http://schemas.microsoft.com/office/powerpoint/2010/main" val="9210552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445" y="260648"/>
            <a:ext cx="8229600" cy="1143000"/>
          </a:xfrm>
        </p:spPr>
        <p:txBody>
          <a:bodyPr/>
          <a:lstStyle/>
          <a:p>
            <a:r>
              <a:rPr lang="it-IT" dirty="0" smtClean="0"/>
              <a:t>Press trigger </a:t>
            </a:r>
            <a:r>
              <a:rPr lang="it-IT" dirty="0" err="1" smtClean="0"/>
              <a:t>button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84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doing</a:t>
            </a:r>
            <a:r>
              <a:rPr lang="it-IT" dirty="0"/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installation of a high number of signal cables between the machine and the </a:t>
            </a:r>
            <a:r>
              <a:rPr lang="en-US" dirty="0" err="1"/>
              <a:t>cublicles</a:t>
            </a:r>
            <a:r>
              <a:rPr lang="en-US" dirty="0"/>
              <a:t> in the R4  diagnostic room </a:t>
            </a:r>
            <a:r>
              <a:rPr lang="en-US" dirty="0" err="1"/>
              <a:t>adiacent</a:t>
            </a:r>
            <a:r>
              <a:rPr lang="en-US" dirty="0"/>
              <a:t> to machine room</a:t>
            </a:r>
            <a:r>
              <a:rPr lang="en-US" dirty="0" smtClean="0"/>
              <a:t>.  (</a:t>
            </a:r>
            <a:r>
              <a:rPr lang="en-US" dirty="0"/>
              <a:t>useful work for prof. </a:t>
            </a:r>
            <a:r>
              <a:rPr lang="en-US" dirty="0" err="1" smtClean="0"/>
              <a:t>Zilli</a:t>
            </a:r>
            <a:r>
              <a:rPr lang="en-US" dirty="0" smtClean="0"/>
              <a:t>).</a:t>
            </a:r>
          </a:p>
          <a:p>
            <a:r>
              <a:rPr lang="en-US" dirty="0"/>
              <a:t>installation of a high number of optical fibers to bring the trigger to all the diagnostics in R4</a:t>
            </a:r>
            <a:r>
              <a:rPr lang="en-US" dirty="0" smtClean="0"/>
              <a:t>. (work supervisor </a:t>
            </a:r>
            <a:r>
              <a:rPr lang="en-US" dirty="0" err="1" smtClean="0"/>
              <a:t>dott</a:t>
            </a:r>
            <a:r>
              <a:rPr lang="en-US" dirty="0" smtClean="0"/>
              <a:t>. Volker Schmidt)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005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Of </a:t>
            </a:r>
            <a:r>
              <a:rPr lang="en-US" dirty="0"/>
              <a:t>course the interface is arranged to obtain a remotely trigger .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40968"/>
            <a:ext cx="7621064" cy="2781688"/>
          </a:xfrm>
        </p:spPr>
      </p:pic>
      <p:cxnSp>
        <p:nvCxnSpPr>
          <p:cNvPr id="7" name="Connettore 2 6"/>
          <p:cNvCxnSpPr/>
          <p:nvPr/>
        </p:nvCxnSpPr>
        <p:spPr>
          <a:xfrm>
            <a:off x="1115616" y="3501008"/>
            <a:ext cx="792088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e 7"/>
          <p:cNvSpPr/>
          <p:nvPr/>
        </p:nvSpPr>
        <p:spPr>
          <a:xfrm>
            <a:off x="107504" y="2407142"/>
            <a:ext cx="1872208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connect</a:t>
            </a:r>
            <a:r>
              <a:rPr lang="it-IT" dirty="0"/>
              <a:t> the trigger </a:t>
            </a:r>
            <a:r>
              <a:rPr lang="it-IT" dirty="0" err="1"/>
              <a:t>here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94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Store</a:t>
            </a:r>
            <a:r>
              <a:rPr lang="it-IT" dirty="0" smtClean="0"/>
              <a:t> </a:t>
            </a:r>
            <a:r>
              <a:rPr lang="it-IT" dirty="0" err="1"/>
              <a:t>sequence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TCL 	&gt; </a:t>
            </a:r>
            <a:r>
              <a:rPr lang="it-IT" dirty="0" smtClean="0"/>
              <a:t>do /</a:t>
            </a:r>
            <a:r>
              <a:rPr lang="it-IT" dirty="0" err="1" smtClean="0"/>
              <a:t>method</a:t>
            </a:r>
            <a:r>
              <a:rPr lang="it-IT" dirty="0" smtClean="0"/>
              <a:t> \</a:t>
            </a:r>
            <a:r>
              <a:rPr lang="it-IT" dirty="0" err="1" smtClean="0"/>
              <a:t>store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TCL 	</a:t>
            </a:r>
            <a:r>
              <a:rPr lang="it-IT" dirty="0" smtClean="0"/>
              <a:t>&gt; </a:t>
            </a:r>
            <a:r>
              <a:rPr lang="it-IT" dirty="0" err="1" smtClean="0"/>
              <a:t>close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--------------------------------------------------------------</a:t>
            </a:r>
          </a:p>
          <a:p>
            <a:pPr marL="0" indent="0" algn="ctr">
              <a:buNone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data were stored in the </a:t>
            </a:r>
            <a:r>
              <a:rPr lang="en-US" dirty="0" smtClean="0"/>
              <a:t>traverser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Its </a:t>
            </a:r>
            <a:r>
              <a:rPr lang="en-US" dirty="0"/>
              <a:t>will be available to every research group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772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Jscope</a:t>
            </a:r>
            <a:r>
              <a:rPr lang="it-IT" dirty="0" smtClean="0"/>
              <a:t>: New panel</a:t>
            </a:r>
            <a:br>
              <a:rPr lang="it-IT" dirty="0" smtClean="0"/>
            </a:br>
            <a:r>
              <a:rPr lang="it-IT" sz="3100" dirty="0" smtClean="0"/>
              <a:t>just </a:t>
            </a:r>
            <a:r>
              <a:rPr lang="it-IT" sz="3100" dirty="0" err="1" smtClean="0"/>
              <a:t>type</a:t>
            </a:r>
            <a:r>
              <a:rPr lang="it-IT" sz="3100" dirty="0" smtClean="0"/>
              <a:t> ‘</a:t>
            </a:r>
            <a:r>
              <a:rPr lang="it-IT" sz="3100" dirty="0" err="1" smtClean="0"/>
              <a:t>jScope</a:t>
            </a:r>
            <a:r>
              <a:rPr lang="it-IT" sz="3100" dirty="0" smtClean="0"/>
              <a:t>’ </a:t>
            </a:r>
            <a:r>
              <a:rPr lang="it-IT" sz="3100" dirty="0" err="1" smtClean="0"/>
              <a:t>at</a:t>
            </a:r>
            <a:r>
              <a:rPr lang="it-IT" sz="3100" dirty="0" smtClean="0"/>
              <a:t> the </a:t>
            </a:r>
            <a:r>
              <a:rPr lang="it-IT" sz="3100" dirty="0" err="1" smtClean="0"/>
              <a:t>prompt</a:t>
            </a:r>
            <a:endParaRPr lang="it-IT" sz="31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88" y="1600200"/>
            <a:ext cx="5961223" cy="4525963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0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2576" y="26064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The scope </a:t>
            </a:r>
            <a:r>
              <a:rPr lang="it-IT" dirty="0" err="1" smtClean="0"/>
              <a:t>need</a:t>
            </a:r>
            <a:r>
              <a:rPr lang="it-IT" dirty="0" smtClean="0"/>
              <a:t> a </a:t>
            </a:r>
            <a:r>
              <a:rPr lang="it-IT" dirty="0" err="1" smtClean="0"/>
              <a:t>configuration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700" dirty="0" err="1" smtClean="0"/>
              <a:t>one</a:t>
            </a:r>
            <a:r>
              <a:rPr lang="it-IT" sz="2700" dirty="0" smtClean="0"/>
              <a:t> </a:t>
            </a:r>
            <a:r>
              <a:rPr lang="it-IT" sz="2700" dirty="0" err="1" smtClean="0"/>
              <a:t>error</a:t>
            </a:r>
            <a:r>
              <a:rPr lang="it-IT" sz="2700" dirty="0" smtClean="0"/>
              <a:t> </a:t>
            </a:r>
            <a:r>
              <a:rPr lang="it-IT" sz="2700" dirty="0" err="1" smtClean="0"/>
              <a:t>result</a:t>
            </a:r>
            <a:r>
              <a:rPr lang="it-IT" sz="2700" dirty="0" smtClean="0"/>
              <a:t> just </a:t>
            </a:r>
            <a:r>
              <a:rPr lang="it-IT" sz="2700" dirty="0" err="1" smtClean="0"/>
              <a:t>making</a:t>
            </a:r>
            <a:r>
              <a:rPr lang="it-IT" sz="2700" dirty="0" smtClean="0"/>
              <a:t> drag and </a:t>
            </a:r>
            <a:r>
              <a:rPr lang="it-IT" sz="2700" dirty="0" err="1" smtClean="0"/>
              <a:t>drop</a:t>
            </a:r>
            <a:endParaRPr lang="it-IT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81102"/>
            <a:ext cx="7200799" cy="536415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062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How to </a:t>
            </a:r>
            <a:r>
              <a:rPr lang="it-IT" dirty="0" err="1" smtClean="0"/>
              <a:t>configure</a:t>
            </a:r>
            <a:r>
              <a:rPr lang="it-IT" dirty="0" smtClean="0"/>
              <a:t> the </a:t>
            </a:r>
            <a:r>
              <a:rPr lang="it-IT" dirty="0" err="1"/>
              <a:t>j</a:t>
            </a:r>
            <a:r>
              <a:rPr lang="it-IT" dirty="0" err="1" smtClean="0"/>
              <a:t>Scope</a:t>
            </a:r>
            <a:r>
              <a:rPr lang="it-IT" dirty="0" smtClean="0"/>
              <a:t>?</a:t>
            </a:r>
            <a:br>
              <a:rPr lang="it-IT" dirty="0" smtClean="0"/>
            </a:br>
            <a:r>
              <a:rPr lang="it-IT" sz="3600" dirty="0" err="1" smtClean="0"/>
              <a:t>First:selec</a:t>
            </a:r>
            <a:r>
              <a:rPr lang="it-IT" sz="3600" dirty="0" smtClean="0"/>
              <a:t> the server</a:t>
            </a:r>
            <a:endParaRPr lang="it-IT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78" y="1600200"/>
            <a:ext cx="5955644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467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How to </a:t>
            </a:r>
            <a:r>
              <a:rPr lang="it-IT" dirty="0" err="1" smtClean="0"/>
              <a:t>configure</a:t>
            </a:r>
            <a:r>
              <a:rPr lang="it-IT" dirty="0" smtClean="0"/>
              <a:t> the </a:t>
            </a:r>
            <a:r>
              <a:rPr lang="it-IT" dirty="0" err="1"/>
              <a:t>j</a:t>
            </a:r>
            <a:r>
              <a:rPr lang="it-IT" dirty="0" err="1" smtClean="0"/>
              <a:t>Scope</a:t>
            </a:r>
            <a:r>
              <a:rPr lang="it-IT" dirty="0" smtClean="0"/>
              <a:t>?</a:t>
            </a:r>
            <a:br>
              <a:rPr lang="it-IT" dirty="0" smtClean="0"/>
            </a:br>
            <a:r>
              <a:rPr lang="it-IT" sz="3600" dirty="0" err="1" smtClean="0"/>
              <a:t>second:customize</a:t>
            </a:r>
            <a:r>
              <a:rPr lang="it-IT" sz="3600" dirty="0" smtClean="0"/>
              <a:t> </a:t>
            </a:r>
            <a:r>
              <a:rPr lang="it-IT" sz="3600" dirty="0" err="1" smtClean="0"/>
              <a:t>it</a:t>
            </a:r>
            <a:r>
              <a:rPr lang="it-IT" sz="3600" dirty="0" smtClean="0"/>
              <a:t> </a:t>
            </a:r>
            <a:r>
              <a:rPr lang="it-IT" sz="3600" dirty="0" err="1" smtClean="0"/>
              <a:t>act</a:t>
            </a:r>
            <a:r>
              <a:rPr lang="it-IT" sz="3600" dirty="0" smtClean="0"/>
              <a:t> on Global </a:t>
            </a:r>
            <a:r>
              <a:rPr lang="it-IT" sz="3600" dirty="0" err="1" smtClean="0"/>
              <a:t>settings</a:t>
            </a:r>
            <a:endParaRPr lang="it-IT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9" y="1600200"/>
            <a:ext cx="5982782" cy="4525963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793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How to </a:t>
            </a:r>
            <a:r>
              <a:rPr lang="it-IT" dirty="0" err="1" smtClean="0"/>
              <a:t>configure</a:t>
            </a:r>
            <a:r>
              <a:rPr lang="it-IT" dirty="0" smtClean="0"/>
              <a:t> the </a:t>
            </a:r>
            <a:r>
              <a:rPr lang="it-IT" dirty="0" err="1"/>
              <a:t>j</a:t>
            </a:r>
            <a:r>
              <a:rPr lang="it-IT" dirty="0" err="1" smtClean="0"/>
              <a:t>Scope</a:t>
            </a:r>
            <a:r>
              <a:rPr lang="it-IT" dirty="0" smtClean="0"/>
              <a:t>?</a:t>
            </a:r>
            <a:br>
              <a:rPr lang="it-IT" dirty="0" smtClean="0"/>
            </a:br>
            <a:r>
              <a:rPr lang="it-IT" sz="3100" dirty="0" err="1" smtClean="0"/>
              <a:t>third:indicate</a:t>
            </a:r>
            <a:r>
              <a:rPr lang="it-IT" sz="3100" dirty="0" smtClean="0"/>
              <a:t> the </a:t>
            </a:r>
            <a:r>
              <a:rPr lang="it-IT" sz="3100" dirty="0" err="1" smtClean="0"/>
              <a:t>esperiment</a:t>
            </a:r>
            <a:r>
              <a:rPr lang="it-IT" sz="3100" dirty="0" smtClean="0"/>
              <a:t> session and </a:t>
            </a:r>
            <a:r>
              <a:rPr lang="it-IT" sz="3100" dirty="0" err="1" smtClean="0"/>
              <a:t>shot</a:t>
            </a:r>
            <a:r>
              <a:rPr lang="it-IT" sz="3100" dirty="0" smtClean="0"/>
              <a:t> </a:t>
            </a:r>
            <a:r>
              <a:rPr lang="it-IT" sz="3100" dirty="0" err="1" smtClean="0"/>
              <a:t>number</a:t>
            </a:r>
            <a:endParaRPr lang="it-IT" sz="3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0" y="2539021"/>
            <a:ext cx="7763959" cy="264832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989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Jscope</a:t>
            </a:r>
            <a:r>
              <a:rPr lang="it-IT" dirty="0" smtClean="0"/>
              <a:t> show the </a:t>
            </a:r>
            <a:r>
              <a:rPr lang="it-IT" dirty="0" err="1" smtClean="0"/>
              <a:t>stored</a:t>
            </a:r>
            <a:r>
              <a:rPr lang="it-IT" dirty="0" smtClean="0"/>
              <a:t> data </a:t>
            </a:r>
            <a:r>
              <a:rPr lang="it-IT" dirty="0" err="1" smtClean="0"/>
              <a:t>acquire</a:t>
            </a:r>
            <a:r>
              <a:rPr lang="it-IT" dirty="0" smtClean="0"/>
              <a:t> by </a:t>
            </a:r>
            <a:r>
              <a:rPr lang="it-IT" dirty="0" err="1" smtClean="0"/>
              <a:t>RedPitaya</a:t>
            </a:r>
            <a:r>
              <a:rPr lang="it-IT" dirty="0" smtClean="0"/>
              <a:t> new </a:t>
            </a:r>
            <a:r>
              <a:rPr lang="it-IT" dirty="0" err="1" smtClean="0"/>
              <a:t>application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200800" cy="5331656"/>
          </a:xfrm>
        </p:spPr>
      </p:pic>
    </p:spTree>
    <p:extLst>
      <p:ext uri="{BB962C8B-B14F-4D97-AF65-F5344CB8AC3E}">
        <p14:creationId xmlns:p14="http://schemas.microsoft.com/office/powerpoint/2010/main" val="141245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FPGA Altera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526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i’m</a:t>
            </a:r>
            <a:r>
              <a:rPr lang="it-IT" dirty="0" smtClean="0"/>
              <a:t> </a:t>
            </a:r>
            <a:r>
              <a:rPr lang="it-IT" dirty="0" err="1" smtClean="0"/>
              <a:t>going</a:t>
            </a:r>
            <a:r>
              <a:rPr lang="it-IT" dirty="0" smtClean="0"/>
              <a:t> to do?</a:t>
            </a:r>
            <a:endParaRPr lang="it-IT" dirty="0"/>
          </a:p>
        </p:txBody>
      </p:sp>
      <p:pic>
        <p:nvPicPr>
          <p:cNvPr id="4" name="Picture 8" descr="ScreenHunter_49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22" y="1196752"/>
            <a:ext cx="6896100" cy="2009775"/>
          </a:xfrm>
          <a:prstGeom prst="rect">
            <a:avLst/>
          </a:prstGeom>
          <a:noFill/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6840760" cy="346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1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Data </a:t>
            </a:r>
            <a:r>
              <a:rPr lang="en-US" sz="3600" dirty="0"/>
              <a:t>lines coming in R4 through the wall </a:t>
            </a:r>
            <a:endParaRPr lang="it-IT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14232"/>
            <a:ext cx="6624736" cy="5415632"/>
          </a:xfrm>
        </p:spPr>
      </p:pic>
    </p:spTree>
    <p:extLst>
      <p:ext uri="{BB962C8B-B14F-4D97-AF65-F5344CB8AC3E}">
        <p14:creationId xmlns:p14="http://schemas.microsoft.com/office/powerpoint/2010/main" val="1951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Grazie per l’attenzione.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42497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269009" y="1757775"/>
            <a:ext cx="4536504" cy="804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 smtClean="0"/>
              <a:t>Marco Gottardo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627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R4 </a:t>
            </a:r>
            <a:r>
              <a:rPr lang="it-IT" dirty="0" err="1"/>
              <a:t>diagnostic</a:t>
            </a:r>
            <a:r>
              <a:rPr lang="it-IT" dirty="0"/>
              <a:t> room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2882"/>
            <a:ext cx="7272807" cy="545460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R4 </a:t>
            </a:r>
            <a:r>
              <a:rPr lang="it-IT" dirty="0" err="1"/>
              <a:t>diagnostic</a:t>
            </a:r>
            <a:r>
              <a:rPr lang="it-IT" dirty="0"/>
              <a:t> room</a:t>
            </a:r>
            <a:endParaRPr lang="it-I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08876"/>
            <a:ext cx="7416823" cy="556261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18" y="0"/>
            <a:ext cx="2019582" cy="9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7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1290</Words>
  <Application>Microsoft Office PowerPoint</Application>
  <PresentationFormat>On-screen Show (4:3)</PresentationFormat>
  <Paragraphs>199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New hardware and software technologies for real-time control in nuclear fusion experiments. </vt:lpstr>
      <vt:lpstr>The RFX consortium  </vt:lpstr>
      <vt:lpstr>R5 Machine Room </vt:lpstr>
      <vt:lpstr>let's look back to 1991</vt:lpstr>
      <vt:lpstr>let's look back to 1991</vt:lpstr>
      <vt:lpstr>What were we doing?</vt:lpstr>
      <vt:lpstr>Data lines coming in R4 through the wall </vt:lpstr>
      <vt:lpstr>R4 diagnostic room</vt:lpstr>
      <vt:lpstr>R4 diagnostic room</vt:lpstr>
      <vt:lpstr>R4 diagnostic room. Cubicles</vt:lpstr>
      <vt:lpstr>R4 signal cables and fiber optics</vt:lpstr>
      <vt:lpstr>instrumentation for diagnostics</vt:lpstr>
      <vt:lpstr>diagnostic cabinet </vt:lpstr>
      <vt:lpstr>Current diagnostic system</vt:lpstr>
      <vt:lpstr>CAMAC crate</vt:lpstr>
      <vt:lpstr>pulse phases </vt:lpstr>
      <vt:lpstr>Pulse phases </vt:lpstr>
      <vt:lpstr>Why the pulse required 4 stages?</vt:lpstr>
      <vt:lpstr>PRE phase</vt:lpstr>
      <vt:lpstr>INI phase </vt:lpstr>
      <vt:lpstr>PON phase </vt:lpstr>
      <vt:lpstr>Pri/SEC phase </vt:lpstr>
      <vt:lpstr>MDSPlus concept.</vt:lpstr>
      <vt:lpstr>MDSPlus tree in RFX.</vt:lpstr>
      <vt:lpstr>MDSPlus</vt:lpstr>
      <vt:lpstr>The -1 model on MDS Plus</vt:lpstr>
      <vt:lpstr>New pulse (Control room)</vt:lpstr>
      <vt:lpstr>New pulse (Control room)</vt:lpstr>
      <vt:lpstr>acquired data</vt:lpstr>
      <vt:lpstr>What is an FPGA?</vt:lpstr>
      <vt:lpstr>What is an FPGA?</vt:lpstr>
      <vt:lpstr>FPGA: The logic cell Logic cell whit 4 input Look up table</vt:lpstr>
      <vt:lpstr>FPGA: The I/O cell</vt:lpstr>
      <vt:lpstr>FPGA: Interconnection cells</vt:lpstr>
      <vt:lpstr>FPGA: Chip concept</vt:lpstr>
      <vt:lpstr>First ways of realization.</vt:lpstr>
      <vt:lpstr>Labview FPGA program for PXI</vt:lpstr>
      <vt:lpstr>Second ways of realization.</vt:lpstr>
      <vt:lpstr>Second way permit of...</vt:lpstr>
      <vt:lpstr>Redpitaya Layout and connector</vt:lpstr>
      <vt:lpstr>Redpitaya: WiFi or Ethernet connection</vt:lpstr>
      <vt:lpstr>Possible interface</vt:lpstr>
      <vt:lpstr>Redpitaya functional blocks</vt:lpstr>
      <vt:lpstr>Interfaccia WEB</vt:lpstr>
      <vt:lpstr>Micro-GT mini 2</vt:lpstr>
      <vt:lpstr>TTL trigger interface</vt:lpstr>
      <vt:lpstr>Pulse sequence</vt:lpstr>
      <vt:lpstr>Pulse sequence</vt:lpstr>
      <vt:lpstr>Pulse sequence</vt:lpstr>
      <vt:lpstr>Pulse sequence</vt:lpstr>
      <vt:lpstr>Parameters setting  New experiment node</vt:lpstr>
      <vt:lpstr>Parameters setting  New experiment node</vt:lpstr>
      <vt:lpstr>Setup virtual device</vt:lpstr>
      <vt:lpstr>New virtual panel</vt:lpstr>
      <vt:lpstr>MDSPlus TCL</vt:lpstr>
      <vt:lpstr>acquisition sequence</vt:lpstr>
      <vt:lpstr>Init diagnostic</vt:lpstr>
      <vt:lpstr>(the system is waiting for the trigger)</vt:lpstr>
      <vt:lpstr>Press trigger button</vt:lpstr>
      <vt:lpstr>Of course the interface is arranged to obtain a remotely trigger .</vt:lpstr>
      <vt:lpstr>Store sequence</vt:lpstr>
      <vt:lpstr>Jscope: New panel just type ‘jScope’ at the prompt</vt:lpstr>
      <vt:lpstr>The scope need a configuration one error result just making drag and drop</vt:lpstr>
      <vt:lpstr>How to configure the jScope? First:selec the server</vt:lpstr>
      <vt:lpstr>How to configure the jScope? second:customize it act on Global settings</vt:lpstr>
      <vt:lpstr>How to configure the jScope? third:indicate the esperiment session and shot number</vt:lpstr>
      <vt:lpstr>Jscope show the stored data acquire by RedPitaya new application.</vt:lpstr>
      <vt:lpstr>FPGA Altera</vt:lpstr>
      <vt:lpstr>What i’m going to do?</vt:lpstr>
      <vt:lpstr>Grazie per l’attenzione.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FPGA for fast data acquire</dc:title>
  <dc:creator>Gottardo Marco</dc:creator>
  <cp:lastModifiedBy>Gottardo Marco</cp:lastModifiedBy>
  <cp:revision>109</cp:revision>
  <dcterms:created xsi:type="dcterms:W3CDTF">2015-10-16T12:51:21Z</dcterms:created>
  <dcterms:modified xsi:type="dcterms:W3CDTF">2015-10-28T13:47:57Z</dcterms:modified>
</cp:coreProperties>
</file>